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5"/>
  </p:handoutMasterIdLst>
  <p:sldIdLst>
    <p:sldId id="256" r:id="rId2"/>
    <p:sldId id="257" r:id="rId3"/>
    <p:sldId id="283" r:id="rId4"/>
    <p:sldId id="277" r:id="rId5"/>
    <p:sldId id="278" r:id="rId6"/>
    <p:sldId id="279" r:id="rId7"/>
    <p:sldId id="258" r:id="rId8"/>
    <p:sldId id="280" r:id="rId9"/>
    <p:sldId id="259" r:id="rId10"/>
    <p:sldId id="260" r:id="rId11"/>
    <p:sldId id="281" r:id="rId12"/>
    <p:sldId id="282" r:id="rId13"/>
    <p:sldId id="263" r:id="rId14"/>
    <p:sldId id="264" r:id="rId15"/>
    <p:sldId id="265" r:id="rId16"/>
    <p:sldId id="266" r:id="rId17"/>
    <p:sldId id="267" r:id="rId18"/>
    <p:sldId id="268" r:id="rId19"/>
    <p:sldId id="269" r:id="rId20"/>
    <p:sldId id="270" r:id="rId21"/>
    <p:sldId id="271" r:id="rId22"/>
    <p:sldId id="272"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1" d="100"/>
          <a:sy n="181" d="100"/>
        </p:scale>
        <p:origin x="-21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38FA87-D572-294D-ABF6-B8521D6E421E}" type="datetimeFigureOut">
              <a:rPr lang="en-US" smtClean="0"/>
              <a:t>10/11/16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CDBBB3-8D70-5A4C-90AA-86577B4E5B71}" type="slidenum">
              <a:rPr lang="en-US" smtClean="0"/>
              <a:t>‹#›</a:t>
            </a:fld>
            <a:endParaRPr lang="en-US"/>
          </a:p>
        </p:txBody>
      </p:sp>
    </p:spTree>
    <p:extLst>
      <p:ext uri="{BB962C8B-B14F-4D97-AF65-F5344CB8AC3E}">
        <p14:creationId xmlns:p14="http://schemas.microsoft.com/office/powerpoint/2010/main" val="217185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73753F-8F41-9544-A9F3-75CA6FECE2B4}"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15510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753F-8F41-9544-A9F3-75CA6FECE2B4}"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163981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753F-8F41-9544-A9F3-75CA6FECE2B4}"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221180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753F-8F41-9544-A9F3-75CA6FECE2B4}"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420950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3753F-8F41-9544-A9F3-75CA6FECE2B4}"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317958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73753F-8F41-9544-A9F3-75CA6FECE2B4}"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422135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73753F-8F41-9544-A9F3-75CA6FECE2B4}" type="datetimeFigureOut">
              <a:rPr lang="en-US" smtClean="0"/>
              <a:t>10/11/16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97633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73753F-8F41-9544-A9F3-75CA6FECE2B4}" type="datetimeFigureOut">
              <a:rPr lang="en-US" smtClean="0"/>
              <a:t>10/11/16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38782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3753F-8F41-9544-A9F3-75CA6FECE2B4}" type="datetimeFigureOut">
              <a:rPr lang="en-US" smtClean="0"/>
              <a:t>10/11/16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109745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3753F-8F41-9544-A9F3-75CA6FECE2B4}"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62935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3753F-8F41-9544-A9F3-75CA6FECE2B4}"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20796-1ED6-044D-9787-D9D0C1FC168A}" type="slidenum">
              <a:rPr lang="en-US" smtClean="0"/>
              <a:t>‹#›</a:t>
            </a:fld>
            <a:endParaRPr lang="en-US"/>
          </a:p>
        </p:txBody>
      </p:sp>
    </p:spTree>
    <p:extLst>
      <p:ext uri="{BB962C8B-B14F-4D97-AF65-F5344CB8AC3E}">
        <p14:creationId xmlns:p14="http://schemas.microsoft.com/office/powerpoint/2010/main" val="30143187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3753F-8F41-9544-A9F3-75CA6FECE2B4}" type="datetimeFigureOut">
              <a:rPr lang="en-US" smtClean="0"/>
              <a:t>10/11/16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20796-1ED6-044D-9787-D9D0C1FC168A}" type="slidenum">
              <a:rPr lang="en-US" smtClean="0"/>
              <a:t>‹#›</a:t>
            </a:fld>
            <a:endParaRPr lang="en-US"/>
          </a:p>
        </p:txBody>
      </p:sp>
    </p:spTree>
    <p:extLst>
      <p:ext uri="{BB962C8B-B14F-4D97-AF65-F5344CB8AC3E}">
        <p14:creationId xmlns:p14="http://schemas.microsoft.com/office/powerpoint/2010/main" val="178994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Produc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0615"/>
          </a:xfrm>
          <a:prstGeom prst="rect">
            <a:avLst/>
          </a:prstGeom>
        </p:spPr>
      </p:pic>
      <p:sp>
        <p:nvSpPr>
          <p:cNvPr id="4" name="TextBox 3"/>
          <p:cNvSpPr txBox="1"/>
          <p:nvPr/>
        </p:nvSpPr>
        <p:spPr>
          <a:xfrm>
            <a:off x="-298808" y="790014"/>
            <a:ext cx="5341198" cy="1200329"/>
          </a:xfrm>
          <a:prstGeom prst="rect">
            <a:avLst/>
          </a:prstGeom>
          <a:noFill/>
        </p:spPr>
        <p:txBody>
          <a:bodyPr wrap="square" rtlCol="0">
            <a:spAutoFit/>
          </a:bodyPr>
          <a:lstStyle/>
          <a:p>
            <a:pPr algn="ctr"/>
            <a:r>
              <a:rPr lang="en-US" sz="3600" b="1" dirty="0" smtClean="0"/>
              <a:t>Intro to Video </a:t>
            </a:r>
          </a:p>
          <a:p>
            <a:pPr algn="ctr"/>
            <a:r>
              <a:rPr lang="en-US" sz="3600" b="1" dirty="0" smtClean="0"/>
              <a:t>Production</a:t>
            </a:r>
          </a:p>
        </p:txBody>
      </p:sp>
    </p:spTree>
    <p:extLst>
      <p:ext uri="{BB962C8B-B14F-4D97-AF65-F5344CB8AC3E}">
        <p14:creationId xmlns:p14="http://schemas.microsoft.com/office/powerpoint/2010/main" val="12460266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5" name="TextBox 4"/>
          <p:cNvSpPr txBox="1"/>
          <p:nvPr/>
        </p:nvSpPr>
        <p:spPr>
          <a:xfrm>
            <a:off x="269366" y="1217529"/>
            <a:ext cx="4048153" cy="3785652"/>
          </a:xfrm>
          <a:prstGeom prst="rect">
            <a:avLst/>
          </a:prstGeom>
          <a:noFill/>
        </p:spPr>
        <p:txBody>
          <a:bodyPr wrap="square" rtlCol="0">
            <a:spAutoFit/>
          </a:bodyPr>
          <a:lstStyle/>
          <a:p>
            <a:r>
              <a:rPr lang="en-US" sz="2400" i="1" dirty="0" smtClean="0"/>
              <a:t>Why is the video quality so high on DSLRs?</a:t>
            </a:r>
          </a:p>
          <a:p>
            <a:endParaRPr lang="en-US" sz="2400" i="1" dirty="0" smtClean="0"/>
          </a:p>
          <a:p>
            <a:r>
              <a:rPr lang="en-US" sz="2400" dirty="0" smtClean="0"/>
              <a:t>An average still photo holds more pixels than an average frame of video.  Because DSLRs are designed to take high quality photos, the video often turns out to be high quality as well.</a:t>
            </a:r>
          </a:p>
        </p:txBody>
      </p:sp>
      <p:sp>
        <p:nvSpPr>
          <p:cNvPr id="2" name="TextBox 1"/>
          <p:cNvSpPr txBox="1"/>
          <p:nvPr/>
        </p:nvSpPr>
        <p:spPr>
          <a:xfrm>
            <a:off x="466888" y="5471460"/>
            <a:ext cx="8366631" cy="461665"/>
          </a:xfrm>
          <a:prstGeom prst="rect">
            <a:avLst/>
          </a:prstGeom>
          <a:noFill/>
        </p:spPr>
        <p:txBody>
          <a:bodyPr wrap="square" rtlCol="0">
            <a:spAutoFit/>
          </a:bodyPr>
          <a:lstStyle/>
          <a:p>
            <a:r>
              <a:rPr lang="en-US" sz="2400" dirty="0" smtClean="0"/>
              <a:t>Typically used for video shoots, film shoots, sporting events.</a:t>
            </a:r>
            <a:endParaRPr lang="en-US" sz="2400" dirty="0"/>
          </a:p>
        </p:txBody>
      </p:sp>
      <p:pic>
        <p:nvPicPr>
          <p:cNvPr id="6" name="Picture 5" descr="Canon-unveils-5D-Mk-III-DSLR-came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519" y="1176456"/>
            <a:ext cx="4244459" cy="3395567"/>
          </a:xfrm>
          <a:prstGeom prst="rect">
            <a:avLst/>
          </a:prstGeom>
        </p:spPr>
      </p:pic>
      <p:pic>
        <p:nvPicPr>
          <p:cNvPr id="8" name="Picture 7"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2207">
            <a:off x="5297849" y="257784"/>
            <a:ext cx="6220408" cy="1449355"/>
          </a:xfrm>
          <a:prstGeom prst="rect">
            <a:avLst/>
          </a:prstGeom>
        </p:spPr>
      </p:pic>
    </p:spTree>
    <p:extLst>
      <p:ext uri="{BB962C8B-B14F-4D97-AF65-F5344CB8AC3E}">
        <p14:creationId xmlns:p14="http://schemas.microsoft.com/office/powerpoint/2010/main" val="23294901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5" name="TextBox 4"/>
          <p:cNvSpPr txBox="1"/>
          <p:nvPr/>
        </p:nvSpPr>
        <p:spPr>
          <a:xfrm>
            <a:off x="429537" y="1176456"/>
            <a:ext cx="3418543" cy="1938992"/>
          </a:xfrm>
          <a:prstGeom prst="rect">
            <a:avLst/>
          </a:prstGeom>
          <a:noFill/>
        </p:spPr>
        <p:txBody>
          <a:bodyPr wrap="square" rtlCol="0">
            <a:spAutoFit/>
          </a:bodyPr>
          <a:lstStyle/>
          <a:p>
            <a:r>
              <a:rPr lang="en-US" sz="2400" b="1" dirty="0" err="1" smtClean="0"/>
              <a:t>Mirrorless</a:t>
            </a:r>
            <a:r>
              <a:rPr lang="en-US" sz="2400" b="1" dirty="0" smtClean="0"/>
              <a:t> Interchangeable Lens Camera-  </a:t>
            </a:r>
            <a:r>
              <a:rPr lang="en-US" sz="2400" dirty="0" smtClean="0"/>
              <a:t>Similar to DSLR, but without </a:t>
            </a:r>
            <a:r>
              <a:rPr lang="en-US" sz="2400" smtClean="0"/>
              <a:t>the mirror.</a:t>
            </a:r>
            <a:endParaRPr lang="en-US" sz="2400" b="1" dirty="0" smtClean="0"/>
          </a:p>
          <a:p>
            <a:r>
              <a:rPr lang="en-US" sz="2400" b="1" dirty="0" smtClean="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204" y="1274911"/>
            <a:ext cx="4244459" cy="3264968"/>
          </a:xfrm>
          <a:prstGeom prst="rect">
            <a:avLst/>
          </a:prstGeom>
        </p:spPr>
      </p:pic>
      <p:pic>
        <p:nvPicPr>
          <p:cNvPr id="6" name="Picture 5"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58909">
            <a:off x="-2815351" y="-225613"/>
            <a:ext cx="6220408" cy="1449355"/>
          </a:xfrm>
          <a:prstGeom prst="rect">
            <a:avLst/>
          </a:prstGeom>
        </p:spPr>
      </p:pic>
    </p:spTree>
    <p:extLst>
      <p:ext uri="{BB962C8B-B14F-4D97-AF65-F5344CB8AC3E}">
        <p14:creationId xmlns:p14="http://schemas.microsoft.com/office/powerpoint/2010/main" val="2123761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30" y="653513"/>
            <a:ext cx="7809996" cy="5574383"/>
          </a:xfrm>
          <a:prstGeom prst="rect">
            <a:avLst/>
          </a:prstGeom>
        </p:spPr>
      </p:pic>
    </p:spTree>
    <p:extLst>
      <p:ext uri="{BB962C8B-B14F-4D97-AF65-F5344CB8AC3E}">
        <p14:creationId xmlns:p14="http://schemas.microsoft.com/office/powerpoint/2010/main" val="42575990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938992"/>
          </a:xfrm>
          <a:prstGeom prst="rect">
            <a:avLst/>
          </a:prstGeom>
          <a:noFill/>
        </p:spPr>
        <p:txBody>
          <a:bodyPr wrap="square" rtlCol="0">
            <a:spAutoFit/>
          </a:bodyPr>
          <a:lstStyle/>
          <a:p>
            <a:pPr algn="ctr"/>
            <a:r>
              <a:rPr lang="en-US" sz="6000" dirty="0" smtClean="0"/>
              <a:t>Components of a Camera</a:t>
            </a:r>
            <a:endParaRPr lang="en-US" sz="6000" dirty="0"/>
          </a:p>
        </p:txBody>
      </p:sp>
      <p:sp>
        <p:nvSpPr>
          <p:cNvPr id="2" name="TextBox 1"/>
          <p:cNvSpPr txBox="1"/>
          <p:nvPr/>
        </p:nvSpPr>
        <p:spPr>
          <a:xfrm>
            <a:off x="541588" y="2349818"/>
            <a:ext cx="7937096" cy="2246769"/>
          </a:xfrm>
          <a:prstGeom prst="rect">
            <a:avLst/>
          </a:prstGeom>
          <a:noFill/>
        </p:spPr>
        <p:txBody>
          <a:bodyPr wrap="square" rtlCol="0">
            <a:spAutoFit/>
          </a:bodyPr>
          <a:lstStyle/>
          <a:p>
            <a:pPr marL="285750" indent="-285750">
              <a:buFont typeface="Arial"/>
              <a:buChar char="•"/>
            </a:pPr>
            <a:r>
              <a:rPr lang="en-US" sz="2800" dirty="0" smtClean="0"/>
              <a:t>Lens</a:t>
            </a:r>
          </a:p>
          <a:p>
            <a:pPr marL="742950" lvl="1" indent="-285750">
              <a:buFont typeface="Arial"/>
              <a:buChar char="•"/>
            </a:pPr>
            <a:r>
              <a:rPr lang="en-US" sz="2800" dirty="0" smtClean="0"/>
              <a:t>Focus Ring – Used for adjusting focus.</a:t>
            </a:r>
          </a:p>
          <a:p>
            <a:pPr marL="742950" lvl="1" indent="-285750">
              <a:buFont typeface="Arial"/>
              <a:buChar char="•"/>
            </a:pPr>
            <a:r>
              <a:rPr lang="en-US" sz="2800" dirty="0" smtClean="0"/>
              <a:t>Push and Pull Control Ring – Used for pushing and pulling toward an object.  AKA- Zooming In and Zooming Out.</a:t>
            </a:r>
          </a:p>
        </p:txBody>
      </p:sp>
      <p:sp>
        <p:nvSpPr>
          <p:cNvPr id="5" name="TextBox 4"/>
          <p:cNvSpPr txBox="1"/>
          <p:nvPr/>
        </p:nvSpPr>
        <p:spPr>
          <a:xfrm>
            <a:off x="541588" y="4748987"/>
            <a:ext cx="7937096" cy="1384995"/>
          </a:xfrm>
          <a:prstGeom prst="rect">
            <a:avLst/>
          </a:prstGeom>
          <a:noFill/>
        </p:spPr>
        <p:txBody>
          <a:bodyPr wrap="square" rtlCol="0">
            <a:spAutoFit/>
          </a:bodyPr>
          <a:lstStyle/>
          <a:p>
            <a:pPr marL="285750" indent="-285750">
              <a:buFont typeface="Arial"/>
              <a:buChar char="•"/>
            </a:pPr>
            <a:r>
              <a:rPr lang="en-US" sz="2800" dirty="0" smtClean="0"/>
              <a:t>Shutter Button</a:t>
            </a:r>
          </a:p>
          <a:p>
            <a:pPr marL="285750" indent="-285750">
              <a:buFont typeface="Arial"/>
              <a:buChar char="•"/>
            </a:pPr>
            <a:r>
              <a:rPr lang="en-US" sz="2800" dirty="0" smtClean="0"/>
              <a:t>Viewfinder</a:t>
            </a:r>
          </a:p>
          <a:p>
            <a:pPr marL="285750" indent="-285750">
              <a:buFont typeface="Arial"/>
              <a:buChar char="•"/>
            </a:pPr>
            <a:r>
              <a:rPr lang="en-US" sz="2800" dirty="0" smtClean="0"/>
              <a:t>LCD Screen</a:t>
            </a:r>
          </a:p>
        </p:txBody>
      </p:sp>
      <p:pic>
        <p:nvPicPr>
          <p:cNvPr id="6" name="Picture 5" descr="bugmenot_Movie_ta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363227">
            <a:off x="4296769" y="5260252"/>
            <a:ext cx="6220408" cy="1449355"/>
          </a:xfrm>
          <a:prstGeom prst="rect">
            <a:avLst/>
          </a:prstGeom>
        </p:spPr>
      </p:pic>
    </p:spTree>
    <p:extLst>
      <p:ext uri="{BB962C8B-B14F-4D97-AF65-F5344CB8AC3E}">
        <p14:creationId xmlns:p14="http://schemas.microsoft.com/office/powerpoint/2010/main" val="18978427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938992"/>
          </a:xfrm>
          <a:prstGeom prst="rect">
            <a:avLst/>
          </a:prstGeom>
          <a:noFill/>
        </p:spPr>
        <p:txBody>
          <a:bodyPr wrap="square" rtlCol="0">
            <a:spAutoFit/>
          </a:bodyPr>
          <a:lstStyle/>
          <a:p>
            <a:pPr algn="ctr"/>
            <a:r>
              <a:rPr lang="en-US" sz="6000" dirty="0" smtClean="0"/>
              <a:t>Components of a Camera</a:t>
            </a:r>
            <a:endParaRPr lang="en-US" sz="6000" dirty="0"/>
          </a:p>
        </p:txBody>
      </p:sp>
      <p:sp>
        <p:nvSpPr>
          <p:cNvPr id="2" name="TextBox 1"/>
          <p:cNvSpPr txBox="1"/>
          <p:nvPr/>
        </p:nvSpPr>
        <p:spPr>
          <a:xfrm>
            <a:off x="541588" y="2349818"/>
            <a:ext cx="7937096" cy="3970318"/>
          </a:xfrm>
          <a:prstGeom prst="rect">
            <a:avLst/>
          </a:prstGeom>
          <a:noFill/>
        </p:spPr>
        <p:txBody>
          <a:bodyPr wrap="square" rtlCol="0">
            <a:spAutoFit/>
          </a:bodyPr>
          <a:lstStyle/>
          <a:p>
            <a:pPr marL="285750" indent="-285750">
              <a:buFont typeface="Arial"/>
              <a:buChar char="•"/>
            </a:pPr>
            <a:r>
              <a:rPr lang="en-US" sz="2800" dirty="0" smtClean="0"/>
              <a:t>Lens Release – Usually located where the lens connects to the camera body.</a:t>
            </a:r>
          </a:p>
          <a:p>
            <a:pPr marL="285750" indent="-285750">
              <a:buFont typeface="Arial"/>
              <a:buChar char="•"/>
            </a:pPr>
            <a:r>
              <a:rPr lang="en-US" sz="2800" dirty="0" smtClean="0"/>
              <a:t>Flash</a:t>
            </a:r>
          </a:p>
          <a:p>
            <a:pPr marL="285750" indent="-285750">
              <a:buFont typeface="Arial"/>
              <a:buChar char="•"/>
            </a:pPr>
            <a:r>
              <a:rPr lang="en-US" sz="2800" dirty="0" smtClean="0"/>
              <a:t>Hot Shoe – A mount (usually metal) located on top of the camera.  </a:t>
            </a:r>
          </a:p>
          <a:p>
            <a:pPr lvl="1"/>
            <a:r>
              <a:rPr lang="en-US" sz="2800" dirty="0" smtClean="0"/>
              <a:t>- Can be used to </a:t>
            </a:r>
          </a:p>
          <a:p>
            <a:r>
              <a:rPr lang="en-US" sz="2800" dirty="0" smtClean="0"/>
              <a:t>	mount external </a:t>
            </a:r>
          </a:p>
          <a:p>
            <a:r>
              <a:rPr lang="en-US" sz="2800" dirty="0" smtClean="0"/>
              <a:t>	microphones </a:t>
            </a:r>
          </a:p>
          <a:p>
            <a:r>
              <a:rPr lang="en-US" sz="2800" dirty="0" smtClean="0"/>
              <a:t>	and flashes.</a:t>
            </a:r>
            <a:endParaRPr lang="en-US" sz="2800" dirty="0"/>
          </a:p>
        </p:txBody>
      </p:sp>
      <p:pic>
        <p:nvPicPr>
          <p:cNvPr id="3" name="Picture 2" descr="fz20_hotshoe.jpg"/>
          <p:cNvPicPr>
            <a:picLocks noChangeAspect="1"/>
          </p:cNvPicPr>
          <p:nvPr/>
        </p:nvPicPr>
        <p:blipFill rotWithShape="1">
          <a:blip r:embed="rId2">
            <a:extLst>
              <a:ext uri="{28A0092B-C50C-407E-A947-70E740481C1C}">
                <a14:useLocalDpi xmlns:a14="http://schemas.microsoft.com/office/drawing/2010/main" val="0"/>
              </a:ext>
            </a:extLst>
          </a:blip>
          <a:srcRect l="35591" t="31751" r="34954" b="32281"/>
          <a:stretch/>
        </p:blipFill>
        <p:spPr>
          <a:xfrm>
            <a:off x="4594178" y="4295004"/>
            <a:ext cx="2689274" cy="2187948"/>
          </a:xfrm>
          <a:prstGeom prst="rect">
            <a:avLst/>
          </a:prstGeom>
        </p:spPr>
      </p:pic>
      <p:pic>
        <p:nvPicPr>
          <p:cNvPr id="5" name="Picture 4"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03792">
            <a:off x="-2568616" y="1744"/>
            <a:ext cx="6220408" cy="1449355"/>
          </a:xfrm>
          <a:prstGeom prst="rect">
            <a:avLst/>
          </a:prstGeom>
        </p:spPr>
      </p:pic>
    </p:spTree>
    <p:extLst>
      <p:ext uri="{BB962C8B-B14F-4D97-AF65-F5344CB8AC3E}">
        <p14:creationId xmlns:p14="http://schemas.microsoft.com/office/powerpoint/2010/main" val="675729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938992"/>
          </a:xfrm>
          <a:prstGeom prst="rect">
            <a:avLst/>
          </a:prstGeom>
          <a:noFill/>
        </p:spPr>
        <p:txBody>
          <a:bodyPr wrap="square" rtlCol="0">
            <a:spAutoFit/>
          </a:bodyPr>
          <a:lstStyle/>
          <a:p>
            <a:pPr algn="ctr"/>
            <a:r>
              <a:rPr lang="en-US" sz="6000" dirty="0" smtClean="0"/>
              <a:t>Components of a Camera</a:t>
            </a:r>
            <a:endParaRPr lang="en-US" sz="6000" dirty="0"/>
          </a:p>
        </p:txBody>
      </p:sp>
      <p:sp>
        <p:nvSpPr>
          <p:cNvPr id="2" name="TextBox 1"/>
          <p:cNvSpPr txBox="1"/>
          <p:nvPr/>
        </p:nvSpPr>
        <p:spPr>
          <a:xfrm>
            <a:off x="541588" y="2349818"/>
            <a:ext cx="7937096" cy="2246769"/>
          </a:xfrm>
          <a:prstGeom prst="rect">
            <a:avLst/>
          </a:prstGeom>
          <a:noFill/>
        </p:spPr>
        <p:txBody>
          <a:bodyPr wrap="square" rtlCol="0">
            <a:spAutoFit/>
          </a:bodyPr>
          <a:lstStyle/>
          <a:p>
            <a:pPr marL="285750" indent="-285750">
              <a:buFont typeface="Arial"/>
              <a:buChar char="•"/>
            </a:pPr>
            <a:r>
              <a:rPr lang="en-US" sz="2800" dirty="0" smtClean="0"/>
              <a:t>Focus Mode Switch – Usually labeled as AF and MF.  Located along the side of the lens.  Allows the user to switch between Automatic Focusing and Manual Focusing.</a:t>
            </a:r>
          </a:p>
          <a:p>
            <a:endParaRPr lang="en-US" sz="2800" dirty="0"/>
          </a:p>
        </p:txBody>
      </p:sp>
      <p:pic>
        <p:nvPicPr>
          <p:cNvPr id="6" name="Picture 5" descr="Canon-EF-100mm-f2.8L-IS-Macro-autofocus-mode-and-limts-switches-stabilizer-main-swit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33762" y="3839774"/>
            <a:ext cx="2461873" cy="3260286"/>
          </a:xfrm>
          <a:prstGeom prst="rect">
            <a:avLst/>
          </a:prstGeom>
        </p:spPr>
      </p:pic>
      <p:sp>
        <p:nvSpPr>
          <p:cNvPr id="8" name="Oval 7"/>
          <p:cNvSpPr/>
          <p:nvPr/>
        </p:nvSpPr>
        <p:spPr>
          <a:xfrm>
            <a:off x="3286891" y="4948591"/>
            <a:ext cx="1232584" cy="128850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788135" flipV="1">
            <a:off x="2379987" y="4572874"/>
            <a:ext cx="1101856" cy="30350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23976">
            <a:off x="6201875" y="257783"/>
            <a:ext cx="6220408" cy="1449355"/>
          </a:xfrm>
          <a:prstGeom prst="rect">
            <a:avLst/>
          </a:prstGeom>
        </p:spPr>
      </p:pic>
    </p:spTree>
    <p:extLst>
      <p:ext uri="{BB962C8B-B14F-4D97-AF65-F5344CB8AC3E}">
        <p14:creationId xmlns:p14="http://schemas.microsoft.com/office/powerpoint/2010/main" val="38112133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938992"/>
          </a:xfrm>
          <a:prstGeom prst="rect">
            <a:avLst/>
          </a:prstGeom>
          <a:noFill/>
        </p:spPr>
        <p:txBody>
          <a:bodyPr wrap="square" rtlCol="0">
            <a:spAutoFit/>
          </a:bodyPr>
          <a:lstStyle/>
          <a:p>
            <a:pPr algn="ctr"/>
            <a:r>
              <a:rPr lang="en-US" sz="6000" dirty="0" smtClean="0"/>
              <a:t>Components of a Camera</a:t>
            </a:r>
            <a:endParaRPr lang="en-US" sz="6000" dirty="0"/>
          </a:p>
        </p:txBody>
      </p:sp>
      <p:sp>
        <p:nvSpPr>
          <p:cNvPr id="2" name="TextBox 1"/>
          <p:cNvSpPr txBox="1"/>
          <p:nvPr/>
        </p:nvSpPr>
        <p:spPr>
          <a:xfrm>
            <a:off x="541588" y="2349818"/>
            <a:ext cx="7937096" cy="1384995"/>
          </a:xfrm>
          <a:prstGeom prst="rect">
            <a:avLst/>
          </a:prstGeom>
          <a:noFill/>
        </p:spPr>
        <p:txBody>
          <a:bodyPr wrap="square" rtlCol="0">
            <a:spAutoFit/>
          </a:bodyPr>
          <a:lstStyle/>
          <a:p>
            <a:pPr marL="285750" indent="-285750">
              <a:buFont typeface="Arial"/>
              <a:buChar char="•"/>
            </a:pPr>
            <a:r>
              <a:rPr lang="en-US" sz="2800" dirty="0" smtClean="0"/>
              <a:t>Mode Switch – Allows the user to switch between shooting modes. </a:t>
            </a:r>
          </a:p>
          <a:p>
            <a:endParaRPr lang="en-US" sz="2800" dirty="0"/>
          </a:p>
        </p:txBody>
      </p:sp>
      <p:pic>
        <p:nvPicPr>
          <p:cNvPr id="3" name="Picture 2" descr="canon_eos_t4i_mode_di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739" y="3780102"/>
            <a:ext cx="3327857" cy="2091796"/>
          </a:xfrm>
          <a:prstGeom prst="rect">
            <a:avLst/>
          </a:prstGeom>
        </p:spPr>
      </p:pic>
      <p:pic>
        <p:nvPicPr>
          <p:cNvPr id="5" name="Picture 4"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285">
            <a:off x="-1582431" y="5249637"/>
            <a:ext cx="6220408" cy="1449355"/>
          </a:xfrm>
          <a:prstGeom prst="rect">
            <a:avLst/>
          </a:prstGeom>
        </p:spPr>
      </p:pic>
    </p:spTree>
    <p:extLst>
      <p:ext uri="{BB962C8B-B14F-4D97-AF65-F5344CB8AC3E}">
        <p14:creationId xmlns:p14="http://schemas.microsoft.com/office/powerpoint/2010/main" val="15344968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015663"/>
          </a:xfrm>
          <a:prstGeom prst="rect">
            <a:avLst/>
          </a:prstGeom>
          <a:noFill/>
        </p:spPr>
        <p:txBody>
          <a:bodyPr wrap="square" rtlCol="0">
            <a:spAutoFit/>
          </a:bodyPr>
          <a:lstStyle/>
          <a:p>
            <a:pPr algn="ctr"/>
            <a:r>
              <a:rPr lang="en-US" sz="6000" dirty="0" smtClean="0"/>
              <a:t>Camera Accessories</a:t>
            </a:r>
            <a:endParaRPr lang="en-US" sz="6000" dirty="0"/>
          </a:p>
        </p:txBody>
      </p:sp>
      <p:pic>
        <p:nvPicPr>
          <p:cNvPr id="5" name="Picture 4" descr="51Ah0DVmSFL._SY3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pic>
        <p:nvPicPr>
          <p:cNvPr id="6" name="Picture 5"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84698">
            <a:off x="4050947" y="5501459"/>
            <a:ext cx="6220408" cy="1449355"/>
          </a:xfrm>
          <a:prstGeom prst="rect">
            <a:avLst/>
          </a:prstGeom>
        </p:spPr>
      </p:pic>
    </p:spTree>
    <p:extLst>
      <p:ext uri="{BB962C8B-B14F-4D97-AF65-F5344CB8AC3E}">
        <p14:creationId xmlns:p14="http://schemas.microsoft.com/office/powerpoint/2010/main" val="4441594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015663"/>
          </a:xfrm>
          <a:prstGeom prst="rect">
            <a:avLst/>
          </a:prstGeom>
          <a:noFill/>
        </p:spPr>
        <p:txBody>
          <a:bodyPr wrap="square" rtlCol="0">
            <a:spAutoFit/>
          </a:bodyPr>
          <a:lstStyle/>
          <a:p>
            <a:pPr algn="ctr"/>
            <a:r>
              <a:rPr lang="en-US" sz="6000" dirty="0" smtClean="0"/>
              <a:t>Camera Accessories</a:t>
            </a:r>
            <a:endParaRPr lang="en-US" sz="6000" dirty="0"/>
          </a:p>
        </p:txBody>
      </p:sp>
      <p:sp>
        <p:nvSpPr>
          <p:cNvPr id="2" name="Rectangle 1"/>
          <p:cNvSpPr/>
          <p:nvPr/>
        </p:nvSpPr>
        <p:spPr>
          <a:xfrm>
            <a:off x="690992" y="1513597"/>
            <a:ext cx="7787691" cy="2246769"/>
          </a:xfrm>
          <a:prstGeom prst="rect">
            <a:avLst/>
          </a:prstGeom>
        </p:spPr>
        <p:txBody>
          <a:bodyPr wrap="square">
            <a:spAutoFit/>
          </a:bodyPr>
          <a:lstStyle/>
          <a:p>
            <a:pPr marL="285750" indent="-285750">
              <a:buFont typeface="Arial"/>
              <a:buChar char="•"/>
            </a:pPr>
            <a:r>
              <a:rPr lang="en-US" sz="2800" dirty="0" smtClean="0"/>
              <a:t>Camera Strap</a:t>
            </a:r>
          </a:p>
          <a:p>
            <a:pPr marL="285750" indent="-285750">
              <a:buFont typeface="Arial"/>
              <a:buChar char="•"/>
            </a:pPr>
            <a:r>
              <a:rPr lang="en-US" sz="2800" dirty="0" smtClean="0"/>
              <a:t>Lens Cap</a:t>
            </a:r>
          </a:p>
          <a:p>
            <a:pPr marL="285750" indent="-285750">
              <a:buFont typeface="Arial"/>
              <a:buChar char="•"/>
            </a:pPr>
            <a:r>
              <a:rPr lang="en-US" sz="2800" dirty="0" smtClean="0"/>
              <a:t>Microphone</a:t>
            </a:r>
          </a:p>
          <a:p>
            <a:pPr marL="742950" lvl="1" indent="-285750">
              <a:buFont typeface="Arial"/>
              <a:buChar char="•"/>
            </a:pPr>
            <a:r>
              <a:rPr lang="en-US" sz="2800" dirty="0" smtClean="0"/>
              <a:t>Shot Gun - Picks up sound from whatever direction it is pointed in.</a:t>
            </a:r>
          </a:p>
        </p:txBody>
      </p:sp>
      <p:pic>
        <p:nvPicPr>
          <p:cNvPr id="3" name="Picture 2" descr="microfono videocamar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477" y="4051737"/>
            <a:ext cx="2995849" cy="1947302"/>
          </a:xfrm>
          <a:prstGeom prst="rect">
            <a:avLst/>
          </a:prstGeom>
        </p:spPr>
      </p:pic>
      <p:pic>
        <p:nvPicPr>
          <p:cNvPr id="6" name="Picture 5" descr="file_81_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151" y="4051737"/>
            <a:ext cx="2912631" cy="1947302"/>
          </a:xfrm>
          <a:prstGeom prst="rect">
            <a:avLst/>
          </a:prstGeom>
        </p:spPr>
      </p:pic>
      <p:sp>
        <p:nvSpPr>
          <p:cNvPr id="7" name="TextBox 6"/>
          <p:cNvSpPr txBox="1"/>
          <p:nvPr/>
        </p:nvSpPr>
        <p:spPr>
          <a:xfrm>
            <a:off x="5919276" y="3588471"/>
            <a:ext cx="2178946" cy="646331"/>
          </a:xfrm>
          <a:prstGeom prst="rect">
            <a:avLst/>
          </a:prstGeom>
          <a:noFill/>
        </p:spPr>
        <p:txBody>
          <a:bodyPr wrap="square" rtlCol="0">
            <a:spAutoFit/>
          </a:bodyPr>
          <a:lstStyle/>
          <a:p>
            <a:r>
              <a:rPr lang="en-US" dirty="0" smtClean="0"/>
              <a:t>(With Fur Windscreen)</a:t>
            </a:r>
            <a:endParaRPr lang="en-US" dirty="0"/>
          </a:p>
        </p:txBody>
      </p:sp>
      <p:pic>
        <p:nvPicPr>
          <p:cNvPr id="8" name="Picture 7" descr="bugmenot_Movie_tap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23976">
            <a:off x="5935569" y="32469"/>
            <a:ext cx="6220408" cy="1449355"/>
          </a:xfrm>
          <a:prstGeom prst="rect">
            <a:avLst/>
          </a:prstGeom>
        </p:spPr>
      </p:pic>
    </p:spTree>
    <p:extLst>
      <p:ext uri="{BB962C8B-B14F-4D97-AF65-F5344CB8AC3E}">
        <p14:creationId xmlns:p14="http://schemas.microsoft.com/office/powerpoint/2010/main" val="3513677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015663"/>
          </a:xfrm>
          <a:prstGeom prst="rect">
            <a:avLst/>
          </a:prstGeom>
          <a:noFill/>
        </p:spPr>
        <p:txBody>
          <a:bodyPr wrap="square" rtlCol="0">
            <a:spAutoFit/>
          </a:bodyPr>
          <a:lstStyle/>
          <a:p>
            <a:pPr algn="ctr"/>
            <a:r>
              <a:rPr lang="en-US" sz="6000" dirty="0" smtClean="0"/>
              <a:t>Camera Accessories</a:t>
            </a:r>
            <a:endParaRPr lang="en-US" sz="6000" dirty="0"/>
          </a:p>
        </p:txBody>
      </p:sp>
      <p:sp>
        <p:nvSpPr>
          <p:cNvPr id="2" name="Rectangle 1"/>
          <p:cNvSpPr/>
          <p:nvPr/>
        </p:nvSpPr>
        <p:spPr>
          <a:xfrm>
            <a:off x="690992" y="1513597"/>
            <a:ext cx="7787691" cy="2246769"/>
          </a:xfrm>
          <a:prstGeom prst="rect">
            <a:avLst/>
          </a:prstGeom>
        </p:spPr>
        <p:txBody>
          <a:bodyPr wrap="square">
            <a:spAutoFit/>
          </a:bodyPr>
          <a:lstStyle/>
          <a:p>
            <a:pPr marL="285750" indent="-285750">
              <a:buFont typeface="Arial"/>
              <a:buChar char="•"/>
            </a:pPr>
            <a:r>
              <a:rPr lang="en-US" sz="2800" dirty="0" smtClean="0"/>
              <a:t>Camera Strap</a:t>
            </a:r>
          </a:p>
          <a:p>
            <a:pPr marL="285750" indent="-285750">
              <a:buFont typeface="Arial"/>
              <a:buChar char="•"/>
            </a:pPr>
            <a:r>
              <a:rPr lang="en-US" sz="2800" dirty="0" smtClean="0"/>
              <a:t>Lens Cap</a:t>
            </a:r>
          </a:p>
          <a:p>
            <a:pPr marL="285750" indent="-285750">
              <a:buFont typeface="Arial"/>
              <a:buChar char="•"/>
            </a:pPr>
            <a:r>
              <a:rPr lang="en-US" sz="2800" dirty="0" smtClean="0"/>
              <a:t>Microphone</a:t>
            </a:r>
          </a:p>
          <a:p>
            <a:pPr marL="742950" lvl="1" indent="-285750">
              <a:buFont typeface="Arial"/>
              <a:buChar char="•"/>
            </a:pPr>
            <a:r>
              <a:rPr lang="en-US" sz="2800" dirty="0" smtClean="0"/>
              <a:t>Handheld – Can be wireless or wired.  Typically used for news broadcasts or interviews.</a:t>
            </a:r>
          </a:p>
        </p:txBody>
      </p:sp>
      <p:pic>
        <p:nvPicPr>
          <p:cNvPr id="5" name="Picture 4" descr="hanhe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679" y="3774885"/>
            <a:ext cx="2791841" cy="2791841"/>
          </a:xfrm>
          <a:prstGeom prst="rect">
            <a:avLst/>
          </a:prstGeom>
        </p:spPr>
      </p:pic>
      <p:pic>
        <p:nvPicPr>
          <p:cNvPr id="6" name="Picture 5"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23976">
            <a:off x="-1654129" y="5030346"/>
            <a:ext cx="6220408" cy="1449355"/>
          </a:xfrm>
          <a:prstGeom prst="rect">
            <a:avLst/>
          </a:prstGeom>
        </p:spPr>
      </p:pic>
    </p:spTree>
    <p:extLst>
      <p:ext uri="{BB962C8B-B14F-4D97-AF65-F5344CB8AC3E}">
        <p14:creationId xmlns:p14="http://schemas.microsoft.com/office/powerpoint/2010/main" val="42406087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gmenot_Movie_ta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23976">
            <a:off x="6201875" y="257783"/>
            <a:ext cx="6220408" cy="1449355"/>
          </a:xfrm>
          <a:prstGeom prst="rect">
            <a:avLst/>
          </a:prstGeom>
        </p:spPr>
      </p:pic>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5" name="TextBox 4"/>
          <p:cNvSpPr txBox="1"/>
          <p:nvPr/>
        </p:nvSpPr>
        <p:spPr>
          <a:xfrm>
            <a:off x="429537" y="1806624"/>
            <a:ext cx="8403982" cy="646331"/>
          </a:xfrm>
          <a:prstGeom prst="rect">
            <a:avLst/>
          </a:prstGeom>
          <a:noFill/>
        </p:spPr>
        <p:txBody>
          <a:bodyPr wrap="square" rtlCol="0">
            <a:spAutoFit/>
          </a:bodyPr>
          <a:lstStyle/>
          <a:p>
            <a:pPr algn="ctr"/>
            <a:r>
              <a:rPr lang="en-US" sz="3600" u="sng" dirty="0" smtClean="0"/>
              <a:t>3 Levels of Cameras</a:t>
            </a:r>
          </a:p>
        </p:txBody>
      </p:sp>
      <p:sp>
        <p:nvSpPr>
          <p:cNvPr id="6" name="Rectangle 5"/>
          <p:cNvSpPr/>
          <p:nvPr/>
        </p:nvSpPr>
        <p:spPr>
          <a:xfrm>
            <a:off x="2286000" y="2450797"/>
            <a:ext cx="4572000" cy="523220"/>
          </a:xfrm>
          <a:prstGeom prst="rect">
            <a:avLst/>
          </a:prstGeom>
        </p:spPr>
        <p:txBody>
          <a:bodyPr>
            <a:spAutoFit/>
          </a:bodyPr>
          <a:lstStyle/>
          <a:p>
            <a:pPr marL="457200" indent="-457200" algn="ctr">
              <a:buFont typeface="Arial"/>
              <a:buChar char="•"/>
            </a:pPr>
            <a:r>
              <a:rPr lang="en-US" sz="2800" dirty="0" smtClean="0"/>
              <a:t>Consumer</a:t>
            </a:r>
            <a:endParaRPr lang="en-US" sz="2800" dirty="0"/>
          </a:p>
        </p:txBody>
      </p:sp>
      <p:sp>
        <p:nvSpPr>
          <p:cNvPr id="7" name="Rectangle 6"/>
          <p:cNvSpPr/>
          <p:nvPr/>
        </p:nvSpPr>
        <p:spPr>
          <a:xfrm>
            <a:off x="2286000" y="2885285"/>
            <a:ext cx="4572000" cy="523220"/>
          </a:xfrm>
          <a:prstGeom prst="rect">
            <a:avLst/>
          </a:prstGeom>
        </p:spPr>
        <p:txBody>
          <a:bodyPr>
            <a:spAutoFit/>
          </a:bodyPr>
          <a:lstStyle/>
          <a:p>
            <a:pPr marL="457200" indent="-457200" algn="ctr">
              <a:buFont typeface="Arial"/>
              <a:buChar char="•"/>
            </a:pPr>
            <a:r>
              <a:rPr lang="en-US" sz="2800" dirty="0" err="1" smtClean="0"/>
              <a:t>Prosumer</a:t>
            </a:r>
            <a:endParaRPr lang="en-US" sz="2800" dirty="0"/>
          </a:p>
        </p:txBody>
      </p:sp>
      <p:sp>
        <p:nvSpPr>
          <p:cNvPr id="8" name="Rectangle 7"/>
          <p:cNvSpPr/>
          <p:nvPr/>
        </p:nvSpPr>
        <p:spPr>
          <a:xfrm>
            <a:off x="3360841" y="3332918"/>
            <a:ext cx="2403222" cy="523220"/>
          </a:xfrm>
          <a:prstGeom prst="rect">
            <a:avLst/>
          </a:prstGeom>
        </p:spPr>
        <p:txBody>
          <a:bodyPr wrap="none">
            <a:spAutoFit/>
          </a:bodyPr>
          <a:lstStyle/>
          <a:p>
            <a:pPr marL="457200" indent="-457200" algn="ctr">
              <a:buFont typeface="Arial"/>
              <a:buChar char="•"/>
            </a:pPr>
            <a:r>
              <a:rPr lang="en-US" sz="2800" dirty="0"/>
              <a:t>Professional</a:t>
            </a:r>
          </a:p>
        </p:txBody>
      </p:sp>
    </p:spTree>
    <p:extLst>
      <p:ext uri="{BB962C8B-B14F-4D97-AF65-F5344CB8AC3E}">
        <p14:creationId xmlns:p14="http://schemas.microsoft.com/office/powerpoint/2010/main" val="2983540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015663"/>
          </a:xfrm>
          <a:prstGeom prst="rect">
            <a:avLst/>
          </a:prstGeom>
          <a:noFill/>
        </p:spPr>
        <p:txBody>
          <a:bodyPr wrap="square" rtlCol="0">
            <a:spAutoFit/>
          </a:bodyPr>
          <a:lstStyle/>
          <a:p>
            <a:pPr algn="ctr"/>
            <a:r>
              <a:rPr lang="en-US" sz="6000" dirty="0" smtClean="0"/>
              <a:t>Camera Accessories</a:t>
            </a:r>
            <a:endParaRPr lang="en-US" sz="6000" dirty="0"/>
          </a:p>
        </p:txBody>
      </p:sp>
      <p:sp>
        <p:nvSpPr>
          <p:cNvPr id="2" name="Rectangle 1"/>
          <p:cNvSpPr/>
          <p:nvPr/>
        </p:nvSpPr>
        <p:spPr>
          <a:xfrm>
            <a:off x="690992" y="1513597"/>
            <a:ext cx="7787691" cy="3108544"/>
          </a:xfrm>
          <a:prstGeom prst="rect">
            <a:avLst/>
          </a:prstGeom>
        </p:spPr>
        <p:txBody>
          <a:bodyPr wrap="square">
            <a:spAutoFit/>
          </a:bodyPr>
          <a:lstStyle/>
          <a:p>
            <a:pPr marL="285750" indent="-285750">
              <a:buFont typeface="Arial"/>
              <a:buChar char="•"/>
            </a:pPr>
            <a:r>
              <a:rPr lang="en-US" sz="2800" dirty="0" smtClean="0"/>
              <a:t>Camera Strap</a:t>
            </a:r>
          </a:p>
          <a:p>
            <a:pPr marL="285750" indent="-285750">
              <a:buFont typeface="Arial"/>
              <a:buChar char="•"/>
            </a:pPr>
            <a:r>
              <a:rPr lang="en-US" sz="2800" dirty="0" smtClean="0"/>
              <a:t>Lens Cap</a:t>
            </a:r>
          </a:p>
          <a:p>
            <a:pPr marL="285750" indent="-285750">
              <a:buFont typeface="Arial"/>
              <a:buChar char="•"/>
            </a:pPr>
            <a:r>
              <a:rPr lang="en-US" sz="2800" dirty="0" smtClean="0"/>
              <a:t>Microphone</a:t>
            </a:r>
          </a:p>
          <a:p>
            <a:pPr marL="742950" lvl="1" indent="-285750">
              <a:buFont typeface="Arial"/>
              <a:buChar char="•"/>
            </a:pPr>
            <a:r>
              <a:rPr lang="en-US" sz="2800" dirty="0" err="1" smtClean="0"/>
              <a:t>Lavalier</a:t>
            </a:r>
            <a:r>
              <a:rPr lang="en-US" sz="2800" dirty="0" smtClean="0"/>
              <a:t> (Lapel) – Small.  Clips to a person’s clothing.  Can be wired or wireless.  Commonly used during television broadcasts (news interviews, late night talk shows).</a:t>
            </a:r>
          </a:p>
        </p:txBody>
      </p:sp>
      <p:pic>
        <p:nvPicPr>
          <p:cNvPr id="3" name="Picture 2" descr="Sony_ECMCS10_ECM_CS10_Stereo_Lavalier_Microphone_3348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711" y="4836546"/>
            <a:ext cx="1767453" cy="1767453"/>
          </a:xfrm>
          <a:prstGeom prst="rect">
            <a:avLst/>
          </a:prstGeom>
        </p:spPr>
      </p:pic>
      <p:pic>
        <p:nvPicPr>
          <p:cNvPr id="6" name="Picture 5" descr="36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229" y="4582545"/>
            <a:ext cx="2021454" cy="2021454"/>
          </a:xfrm>
          <a:prstGeom prst="rect">
            <a:avLst/>
          </a:prstGeom>
        </p:spPr>
      </p:pic>
    </p:spTree>
    <p:extLst>
      <p:ext uri="{BB962C8B-B14F-4D97-AF65-F5344CB8AC3E}">
        <p14:creationId xmlns:p14="http://schemas.microsoft.com/office/powerpoint/2010/main" val="37915394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015663"/>
          </a:xfrm>
          <a:prstGeom prst="rect">
            <a:avLst/>
          </a:prstGeom>
          <a:noFill/>
        </p:spPr>
        <p:txBody>
          <a:bodyPr wrap="square" rtlCol="0">
            <a:spAutoFit/>
          </a:bodyPr>
          <a:lstStyle/>
          <a:p>
            <a:pPr algn="ctr"/>
            <a:r>
              <a:rPr lang="en-US" sz="6000" dirty="0" smtClean="0"/>
              <a:t>Camera Accessories</a:t>
            </a:r>
            <a:endParaRPr lang="en-US" sz="6000" dirty="0"/>
          </a:p>
        </p:txBody>
      </p:sp>
      <p:sp>
        <p:nvSpPr>
          <p:cNvPr id="2" name="Rectangle 1"/>
          <p:cNvSpPr/>
          <p:nvPr/>
        </p:nvSpPr>
        <p:spPr>
          <a:xfrm>
            <a:off x="690992" y="1513597"/>
            <a:ext cx="7787691" cy="2677656"/>
          </a:xfrm>
          <a:prstGeom prst="rect">
            <a:avLst/>
          </a:prstGeom>
        </p:spPr>
        <p:txBody>
          <a:bodyPr wrap="square">
            <a:spAutoFit/>
          </a:bodyPr>
          <a:lstStyle/>
          <a:p>
            <a:pPr marL="285750" indent="-285750">
              <a:buFont typeface="Arial"/>
              <a:buChar char="•"/>
            </a:pPr>
            <a:r>
              <a:rPr lang="en-US" sz="2800" dirty="0" smtClean="0"/>
              <a:t>Carrying Case</a:t>
            </a:r>
          </a:p>
          <a:p>
            <a:pPr marL="285750" indent="-285750">
              <a:buFont typeface="Arial"/>
              <a:buChar char="•"/>
            </a:pPr>
            <a:r>
              <a:rPr lang="en-US" sz="2800" dirty="0" smtClean="0"/>
              <a:t>Lens Cleaning Kit</a:t>
            </a:r>
          </a:p>
          <a:p>
            <a:pPr marL="285750" indent="-285750">
              <a:buFont typeface="Arial"/>
              <a:buChar char="•"/>
            </a:pPr>
            <a:r>
              <a:rPr lang="en-US" sz="2800" dirty="0" smtClean="0"/>
              <a:t>Tripod</a:t>
            </a:r>
          </a:p>
          <a:p>
            <a:pPr marL="285750" indent="-285750">
              <a:buFont typeface="Arial"/>
              <a:buChar char="•"/>
            </a:pPr>
            <a:r>
              <a:rPr lang="en-US" sz="2800" dirty="0" smtClean="0"/>
              <a:t>Lens Filters – Attach to the end of the lens.  Are used to enhance the look of photos and videos.</a:t>
            </a:r>
          </a:p>
        </p:txBody>
      </p:sp>
      <p:pic>
        <p:nvPicPr>
          <p:cNvPr id="5" name="Picture 4" descr="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351" y="3721640"/>
            <a:ext cx="3866419" cy="2899814"/>
          </a:xfrm>
          <a:prstGeom prst="rect">
            <a:avLst/>
          </a:prstGeom>
        </p:spPr>
      </p:pic>
      <p:pic>
        <p:nvPicPr>
          <p:cNvPr id="6" name="Picture 5"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11873">
            <a:off x="-2419211" y="-351202"/>
            <a:ext cx="6220408" cy="1449355"/>
          </a:xfrm>
          <a:prstGeom prst="rect">
            <a:avLst/>
          </a:prstGeom>
        </p:spPr>
      </p:pic>
    </p:spTree>
    <p:extLst>
      <p:ext uri="{BB962C8B-B14F-4D97-AF65-F5344CB8AC3E}">
        <p14:creationId xmlns:p14="http://schemas.microsoft.com/office/powerpoint/2010/main" val="34516266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015663"/>
          </a:xfrm>
          <a:prstGeom prst="rect">
            <a:avLst/>
          </a:prstGeom>
          <a:noFill/>
        </p:spPr>
        <p:txBody>
          <a:bodyPr wrap="square" rtlCol="0">
            <a:spAutoFit/>
          </a:bodyPr>
          <a:lstStyle/>
          <a:p>
            <a:pPr algn="ctr"/>
            <a:r>
              <a:rPr lang="en-US" sz="6000" dirty="0" smtClean="0"/>
              <a:t>Camera Accessories</a:t>
            </a:r>
            <a:endParaRPr lang="en-US" sz="6000" dirty="0"/>
          </a:p>
        </p:txBody>
      </p:sp>
      <p:sp>
        <p:nvSpPr>
          <p:cNvPr id="2" name="Rectangle 1"/>
          <p:cNvSpPr/>
          <p:nvPr/>
        </p:nvSpPr>
        <p:spPr>
          <a:xfrm>
            <a:off x="690992" y="1513597"/>
            <a:ext cx="7787691" cy="523220"/>
          </a:xfrm>
          <a:prstGeom prst="rect">
            <a:avLst/>
          </a:prstGeom>
        </p:spPr>
        <p:txBody>
          <a:bodyPr wrap="square">
            <a:spAutoFit/>
          </a:bodyPr>
          <a:lstStyle/>
          <a:p>
            <a:pPr marL="285750" indent="-285750">
              <a:buFont typeface="Arial"/>
              <a:buChar char="•"/>
            </a:pPr>
            <a:r>
              <a:rPr lang="en-US" sz="2800" dirty="0" smtClean="0"/>
              <a:t>Lighting Kit</a:t>
            </a:r>
          </a:p>
        </p:txBody>
      </p:sp>
      <p:pic>
        <p:nvPicPr>
          <p:cNvPr id="3" name="Picture 2" descr="lighting ki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900" y="1993900"/>
            <a:ext cx="2857500" cy="2857500"/>
          </a:xfrm>
          <a:prstGeom prst="rect">
            <a:avLst/>
          </a:prstGeom>
        </p:spPr>
      </p:pic>
      <p:pic>
        <p:nvPicPr>
          <p:cNvPr id="5" name="Picture 4"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37311">
            <a:off x="3964270" y="5162024"/>
            <a:ext cx="6220408" cy="1449355"/>
          </a:xfrm>
          <a:prstGeom prst="rect">
            <a:avLst/>
          </a:prstGeom>
        </p:spPr>
      </p:pic>
    </p:spTree>
    <p:extLst>
      <p:ext uri="{BB962C8B-B14F-4D97-AF65-F5344CB8AC3E}">
        <p14:creationId xmlns:p14="http://schemas.microsoft.com/office/powerpoint/2010/main" val="34783905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93" y="373478"/>
            <a:ext cx="7787691" cy="1015663"/>
          </a:xfrm>
          <a:prstGeom prst="rect">
            <a:avLst/>
          </a:prstGeom>
          <a:noFill/>
        </p:spPr>
        <p:txBody>
          <a:bodyPr wrap="square" rtlCol="0">
            <a:spAutoFit/>
          </a:bodyPr>
          <a:lstStyle/>
          <a:p>
            <a:pPr algn="ctr"/>
            <a:r>
              <a:rPr lang="en-US" sz="6000" dirty="0" smtClean="0"/>
              <a:t>Camera Accessories</a:t>
            </a:r>
            <a:endParaRPr lang="en-US" sz="6000" dirty="0"/>
          </a:p>
        </p:txBody>
      </p:sp>
      <p:sp>
        <p:nvSpPr>
          <p:cNvPr id="2" name="Rectangle 1"/>
          <p:cNvSpPr/>
          <p:nvPr/>
        </p:nvSpPr>
        <p:spPr>
          <a:xfrm>
            <a:off x="690992" y="1513597"/>
            <a:ext cx="7787691" cy="523220"/>
          </a:xfrm>
          <a:prstGeom prst="rect">
            <a:avLst/>
          </a:prstGeom>
        </p:spPr>
        <p:txBody>
          <a:bodyPr wrap="square">
            <a:spAutoFit/>
          </a:bodyPr>
          <a:lstStyle/>
          <a:p>
            <a:pPr marL="285750" indent="-285750">
              <a:buFont typeface="Arial"/>
              <a:buChar char="•"/>
            </a:pPr>
            <a:r>
              <a:rPr lang="en-US" sz="2800" dirty="0" smtClean="0"/>
              <a:t>Sandbags - </a:t>
            </a:r>
          </a:p>
        </p:txBody>
      </p:sp>
      <p:sp>
        <p:nvSpPr>
          <p:cNvPr id="5" name="TextBox 4"/>
          <p:cNvSpPr txBox="1"/>
          <p:nvPr/>
        </p:nvSpPr>
        <p:spPr>
          <a:xfrm>
            <a:off x="690992" y="1513597"/>
            <a:ext cx="7787691" cy="1384995"/>
          </a:xfrm>
          <a:prstGeom prst="rect">
            <a:avLst/>
          </a:prstGeom>
          <a:noFill/>
        </p:spPr>
        <p:txBody>
          <a:bodyPr wrap="square" rtlCol="0">
            <a:spAutoFit/>
          </a:bodyPr>
          <a:lstStyle/>
          <a:p>
            <a:r>
              <a:rPr lang="en-US" sz="2800" dirty="0" smtClean="0"/>
              <a:t>				   Used when filming outdoors.  Helps weigh down lighting fixtures and camera tripods.</a:t>
            </a:r>
            <a:endParaRPr lang="en-US" sz="2800" dirty="0"/>
          </a:p>
        </p:txBody>
      </p:sp>
      <p:pic>
        <p:nvPicPr>
          <p:cNvPr id="6" name="Picture 5" descr="Sandba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148" y="3249822"/>
            <a:ext cx="2857500" cy="2238375"/>
          </a:xfrm>
          <a:prstGeom prst="rect">
            <a:avLst/>
          </a:prstGeom>
        </p:spPr>
      </p:pic>
      <p:pic>
        <p:nvPicPr>
          <p:cNvPr id="7" name="Picture 6" descr="Sandbags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93" y="3249822"/>
            <a:ext cx="2186211" cy="2186211"/>
          </a:xfrm>
          <a:prstGeom prst="rect">
            <a:avLst/>
          </a:prstGeom>
        </p:spPr>
      </p:pic>
      <p:pic>
        <p:nvPicPr>
          <p:cNvPr id="8" name="Picture 7" descr="sand-bag-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802" y="3213248"/>
            <a:ext cx="2895389" cy="2274949"/>
          </a:xfrm>
          <a:prstGeom prst="rect">
            <a:avLst/>
          </a:prstGeom>
        </p:spPr>
      </p:pic>
      <p:pic>
        <p:nvPicPr>
          <p:cNvPr id="9" name="Picture 8" descr="bugmenot_Movie_tap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22427">
            <a:off x="-1992133" y="5335433"/>
            <a:ext cx="6220408" cy="1449355"/>
          </a:xfrm>
          <a:prstGeom prst="rect">
            <a:avLst/>
          </a:prstGeom>
        </p:spPr>
      </p:pic>
    </p:spTree>
    <p:extLst>
      <p:ext uri="{BB962C8B-B14F-4D97-AF65-F5344CB8AC3E}">
        <p14:creationId xmlns:p14="http://schemas.microsoft.com/office/powerpoint/2010/main" val="2189661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gmenot_Movie_ta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23976">
            <a:off x="6201875" y="257783"/>
            <a:ext cx="6220408" cy="1449355"/>
          </a:xfrm>
          <a:prstGeom prst="rect">
            <a:avLst/>
          </a:prstGeom>
        </p:spPr>
      </p:pic>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5" name="TextBox 4"/>
          <p:cNvSpPr txBox="1"/>
          <p:nvPr/>
        </p:nvSpPr>
        <p:spPr>
          <a:xfrm>
            <a:off x="429537" y="1806624"/>
            <a:ext cx="8403982" cy="461665"/>
          </a:xfrm>
          <a:prstGeom prst="rect">
            <a:avLst/>
          </a:prstGeom>
          <a:noFill/>
        </p:spPr>
        <p:txBody>
          <a:bodyPr wrap="square" rtlCol="0">
            <a:spAutoFit/>
          </a:bodyPr>
          <a:lstStyle/>
          <a:p>
            <a:pPr algn="ctr"/>
            <a:r>
              <a:rPr lang="en-US" sz="2400" dirty="0" smtClean="0"/>
              <a:t>-Small.  Fits in the palm of your hand.  </a:t>
            </a:r>
          </a:p>
        </p:txBody>
      </p:sp>
      <p:pic>
        <p:nvPicPr>
          <p:cNvPr id="2" name="Picture 1" descr="Sony cx290 camcorder 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088" y="4274402"/>
            <a:ext cx="3324537" cy="2219129"/>
          </a:xfrm>
          <a:prstGeom prst="rect">
            <a:avLst/>
          </a:prstGeom>
        </p:spPr>
      </p:pic>
      <p:sp>
        <p:nvSpPr>
          <p:cNvPr id="6" name="TextBox 5"/>
          <p:cNvSpPr txBox="1"/>
          <p:nvPr/>
        </p:nvSpPr>
        <p:spPr>
          <a:xfrm>
            <a:off x="728344" y="1108598"/>
            <a:ext cx="8105175" cy="584776"/>
          </a:xfrm>
          <a:prstGeom prst="rect">
            <a:avLst/>
          </a:prstGeom>
          <a:noFill/>
        </p:spPr>
        <p:txBody>
          <a:bodyPr wrap="square" rtlCol="0">
            <a:spAutoFit/>
          </a:bodyPr>
          <a:lstStyle/>
          <a:p>
            <a:pPr algn="ctr"/>
            <a:r>
              <a:rPr lang="en-US" sz="3200" b="1" u="sng" dirty="0" smtClean="0"/>
              <a:t>Consumer</a:t>
            </a:r>
            <a:endParaRPr lang="en-US" sz="3200" b="1" u="sng" dirty="0"/>
          </a:p>
        </p:txBody>
      </p:sp>
      <p:sp>
        <p:nvSpPr>
          <p:cNvPr id="7" name="TextBox 6"/>
          <p:cNvSpPr txBox="1"/>
          <p:nvPr/>
        </p:nvSpPr>
        <p:spPr>
          <a:xfrm>
            <a:off x="1641815" y="2289340"/>
            <a:ext cx="5977893" cy="1200328"/>
          </a:xfrm>
          <a:prstGeom prst="rect">
            <a:avLst/>
          </a:prstGeom>
          <a:noFill/>
        </p:spPr>
        <p:txBody>
          <a:bodyPr wrap="square" rtlCol="0">
            <a:spAutoFit/>
          </a:bodyPr>
          <a:lstStyle/>
          <a:p>
            <a:pPr algn="ctr"/>
            <a:r>
              <a:rPr lang="en-US" sz="2400" dirty="0" smtClean="0"/>
              <a:t>-Typically </a:t>
            </a:r>
            <a:r>
              <a:rPr lang="en-US" sz="2400" dirty="0"/>
              <a:t>has a “fixed” lens (this means that the lens is attached to the camera and cannot be removed).  </a:t>
            </a:r>
            <a:endParaRPr lang="en-US" dirty="0"/>
          </a:p>
        </p:txBody>
      </p:sp>
      <p:sp>
        <p:nvSpPr>
          <p:cNvPr id="8" name="TextBox 7"/>
          <p:cNvSpPr txBox="1"/>
          <p:nvPr/>
        </p:nvSpPr>
        <p:spPr>
          <a:xfrm>
            <a:off x="429537" y="3428331"/>
            <a:ext cx="8403982" cy="830997"/>
          </a:xfrm>
          <a:prstGeom prst="rect">
            <a:avLst/>
          </a:prstGeom>
          <a:noFill/>
        </p:spPr>
        <p:txBody>
          <a:bodyPr wrap="square" rtlCol="0">
            <a:spAutoFit/>
          </a:bodyPr>
          <a:lstStyle/>
          <a:p>
            <a:pPr algn="ctr"/>
            <a:r>
              <a:rPr lang="en-US" sz="2400" dirty="0" smtClean="0"/>
              <a:t>-Usually </a:t>
            </a:r>
            <a:r>
              <a:rPr lang="en-US" sz="2400" dirty="0"/>
              <a:t>has minimal control over settings such as color and frame rate.  Great for portability!</a:t>
            </a:r>
          </a:p>
        </p:txBody>
      </p:sp>
    </p:spTree>
    <p:extLst>
      <p:ext uri="{BB962C8B-B14F-4D97-AF65-F5344CB8AC3E}">
        <p14:creationId xmlns:p14="http://schemas.microsoft.com/office/powerpoint/2010/main" val="3388111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gmenot_Movie_ta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23976">
            <a:off x="6201875" y="257783"/>
            <a:ext cx="6220408" cy="1449355"/>
          </a:xfrm>
          <a:prstGeom prst="rect">
            <a:avLst/>
          </a:prstGeom>
        </p:spPr>
      </p:pic>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5" name="TextBox 4"/>
          <p:cNvSpPr txBox="1"/>
          <p:nvPr/>
        </p:nvSpPr>
        <p:spPr>
          <a:xfrm>
            <a:off x="429537" y="1816172"/>
            <a:ext cx="8403982" cy="1938992"/>
          </a:xfrm>
          <a:prstGeom prst="rect">
            <a:avLst/>
          </a:prstGeom>
          <a:noFill/>
        </p:spPr>
        <p:txBody>
          <a:bodyPr wrap="square" rtlCol="0">
            <a:spAutoFit/>
          </a:bodyPr>
          <a:lstStyle/>
          <a:p>
            <a:r>
              <a:rPr lang="en-US" sz="2400" dirty="0" smtClean="0"/>
              <a:t>	</a:t>
            </a:r>
            <a:r>
              <a:rPr lang="en-US" sz="2400" u="sng" dirty="0" smtClean="0"/>
              <a:t>Format:</a:t>
            </a:r>
            <a:r>
              <a:rPr lang="en-US" sz="2400" dirty="0" smtClean="0"/>
              <a:t>	</a:t>
            </a:r>
          </a:p>
          <a:p>
            <a:r>
              <a:rPr lang="en-US" sz="2400" dirty="0"/>
              <a:t>	</a:t>
            </a:r>
            <a:r>
              <a:rPr lang="en-US" sz="2400" dirty="0" smtClean="0"/>
              <a:t>	-</a:t>
            </a:r>
            <a:r>
              <a:rPr lang="en-US" sz="2400" dirty="0"/>
              <a:t>Videotape (Beta, Cassette, Mini DV)</a:t>
            </a:r>
          </a:p>
          <a:p>
            <a:r>
              <a:rPr lang="en-US" sz="2400" dirty="0"/>
              <a:t>		-Flash memory (No Memory Card, No Videotape, No DVD)</a:t>
            </a:r>
          </a:p>
          <a:p>
            <a:r>
              <a:rPr lang="en-US" sz="2400" dirty="0"/>
              <a:t>		-DVD</a:t>
            </a:r>
          </a:p>
          <a:p>
            <a:r>
              <a:rPr lang="en-US" sz="2400" dirty="0"/>
              <a:t>		-Memory Card (SD Card)</a:t>
            </a:r>
          </a:p>
        </p:txBody>
      </p:sp>
      <p:pic>
        <p:nvPicPr>
          <p:cNvPr id="2" name="Picture 1" descr="Sony cx290 camcorder 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136" y="3889323"/>
            <a:ext cx="3796310" cy="2534038"/>
          </a:xfrm>
          <a:prstGeom prst="rect">
            <a:avLst/>
          </a:prstGeom>
        </p:spPr>
      </p:pic>
      <p:sp>
        <p:nvSpPr>
          <p:cNvPr id="6" name="TextBox 5"/>
          <p:cNvSpPr txBox="1"/>
          <p:nvPr/>
        </p:nvSpPr>
        <p:spPr>
          <a:xfrm>
            <a:off x="728344" y="1108598"/>
            <a:ext cx="8105175" cy="584776"/>
          </a:xfrm>
          <a:prstGeom prst="rect">
            <a:avLst/>
          </a:prstGeom>
          <a:noFill/>
        </p:spPr>
        <p:txBody>
          <a:bodyPr wrap="square" rtlCol="0">
            <a:spAutoFit/>
          </a:bodyPr>
          <a:lstStyle/>
          <a:p>
            <a:pPr algn="ctr"/>
            <a:r>
              <a:rPr lang="en-US" sz="3200" b="1" u="sng" dirty="0" smtClean="0"/>
              <a:t>Consumer</a:t>
            </a:r>
            <a:endParaRPr lang="en-US" sz="3200" b="1" u="sng" dirty="0"/>
          </a:p>
        </p:txBody>
      </p:sp>
    </p:spTree>
    <p:extLst>
      <p:ext uri="{BB962C8B-B14F-4D97-AF65-F5344CB8AC3E}">
        <p14:creationId xmlns:p14="http://schemas.microsoft.com/office/powerpoint/2010/main" val="32339766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gmenot_Movie_ta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23976">
            <a:off x="6201875" y="257783"/>
            <a:ext cx="6220408" cy="1449355"/>
          </a:xfrm>
          <a:prstGeom prst="rect">
            <a:avLst/>
          </a:prstGeom>
        </p:spPr>
      </p:pic>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6" name="TextBox 5"/>
          <p:cNvSpPr txBox="1"/>
          <p:nvPr/>
        </p:nvSpPr>
        <p:spPr>
          <a:xfrm>
            <a:off x="728344" y="1108598"/>
            <a:ext cx="8105175" cy="584776"/>
          </a:xfrm>
          <a:prstGeom prst="rect">
            <a:avLst/>
          </a:prstGeom>
          <a:noFill/>
        </p:spPr>
        <p:txBody>
          <a:bodyPr wrap="square" rtlCol="0">
            <a:spAutoFit/>
          </a:bodyPr>
          <a:lstStyle/>
          <a:p>
            <a:pPr algn="ctr"/>
            <a:r>
              <a:rPr lang="en-US" sz="3200" b="1" u="sng" dirty="0" err="1" smtClean="0"/>
              <a:t>Prosumer</a:t>
            </a:r>
            <a:endParaRPr lang="en-US" sz="3200" b="1" u="sng" dirty="0"/>
          </a:p>
        </p:txBody>
      </p:sp>
      <p:sp>
        <p:nvSpPr>
          <p:cNvPr id="7" name="TextBox 6"/>
          <p:cNvSpPr txBox="1"/>
          <p:nvPr/>
        </p:nvSpPr>
        <p:spPr>
          <a:xfrm>
            <a:off x="429537" y="1806624"/>
            <a:ext cx="8403982" cy="830997"/>
          </a:xfrm>
          <a:prstGeom prst="rect">
            <a:avLst/>
          </a:prstGeom>
          <a:noFill/>
        </p:spPr>
        <p:txBody>
          <a:bodyPr wrap="square" rtlCol="0">
            <a:spAutoFit/>
          </a:bodyPr>
          <a:lstStyle/>
          <a:p>
            <a:pPr algn="ctr"/>
            <a:r>
              <a:rPr lang="en-US" sz="2400" dirty="0" smtClean="0"/>
              <a:t>-Has professional level features, but simple and affordable for consumer use.</a:t>
            </a:r>
          </a:p>
        </p:txBody>
      </p:sp>
      <p:sp>
        <p:nvSpPr>
          <p:cNvPr id="8" name="TextBox 7"/>
          <p:cNvSpPr txBox="1"/>
          <p:nvPr/>
        </p:nvSpPr>
        <p:spPr>
          <a:xfrm>
            <a:off x="429537" y="2768511"/>
            <a:ext cx="8403982" cy="830997"/>
          </a:xfrm>
          <a:prstGeom prst="rect">
            <a:avLst/>
          </a:prstGeom>
          <a:noFill/>
        </p:spPr>
        <p:txBody>
          <a:bodyPr wrap="square" rtlCol="0">
            <a:spAutoFit/>
          </a:bodyPr>
          <a:lstStyle/>
          <a:p>
            <a:pPr algn="ctr"/>
            <a:r>
              <a:rPr lang="en-US" sz="2400" dirty="0" smtClean="0"/>
              <a:t>-Typically allows users more control over focus, white balance, color, and audio than consumer level cameras.</a:t>
            </a:r>
          </a:p>
        </p:txBody>
      </p:sp>
      <p:pic>
        <p:nvPicPr>
          <p:cNvPr id="2" name="Picture 1" descr="sony-hdrax20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49" y="3869016"/>
            <a:ext cx="4652991" cy="2621084"/>
          </a:xfrm>
          <a:prstGeom prst="rect">
            <a:avLst/>
          </a:prstGeom>
        </p:spPr>
      </p:pic>
    </p:spTree>
    <p:extLst>
      <p:ext uri="{BB962C8B-B14F-4D97-AF65-F5344CB8AC3E}">
        <p14:creationId xmlns:p14="http://schemas.microsoft.com/office/powerpoint/2010/main" val="2417746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gmenot_Movie_ta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23976">
            <a:off x="6201875" y="257783"/>
            <a:ext cx="6220408" cy="1449355"/>
          </a:xfrm>
          <a:prstGeom prst="rect">
            <a:avLst/>
          </a:prstGeom>
        </p:spPr>
      </p:pic>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6" name="TextBox 5"/>
          <p:cNvSpPr txBox="1"/>
          <p:nvPr/>
        </p:nvSpPr>
        <p:spPr>
          <a:xfrm>
            <a:off x="728344" y="1108598"/>
            <a:ext cx="8105175" cy="584776"/>
          </a:xfrm>
          <a:prstGeom prst="rect">
            <a:avLst/>
          </a:prstGeom>
          <a:noFill/>
        </p:spPr>
        <p:txBody>
          <a:bodyPr wrap="square" rtlCol="0">
            <a:spAutoFit/>
          </a:bodyPr>
          <a:lstStyle/>
          <a:p>
            <a:pPr algn="ctr"/>
            <a:r>
              <a:rPr lang="en-US" sz="3200" b="1" u="sng" dirty="0" err="1" smtClean="0"/>
              <a:t>Prosumer</a:t>
            </a:r>
            <a:endParaRPr lang="en-US" sz="3200" b="1" u="sng" dirty="0"/>
          </a:p>
        </p:txBody>
      </p:sp>
      <p:sp>
        <p:nvSpPr>
          <p:cNvPr id="7" name="TextBox 6"/>
          <p:cNvSpPr txBox="1"/>
          <p:nvPr/>
        </p:nvSpPr>
        <p:spPr>
          <a:xfrm>
            <a:off x="429537" y="1806624"/>
            <a:ext cx="8403982" cy="830997"/>
          </a:xfrm>
          <a:prstGeom prst="rect">
            <a:avLst/>
          </a:prstGeom>
          <a:noFill/>
        </p:spPr>
        <p:txBody>
          <a:bodyPr wrap="square" rtlCol="0">
            <a:spAutoFit/>
          </a:bodyPr>
          <a:lstStyle/>
          <a:p>
            <a:pPr algn="ctr"/>
            <a:r>
              <a:rPr lang="en-US" sz="2400" dirty="0" smtClean="0"/>
              <a:t>-Commonly used for student/independent films, weddings, company videos, and freelance videography work.</a:t>
            </a:r>
          </a:p>
        </p:txBody>
      </p:sp>
      <p:sp>
        <p:nvSpPr>
          <p:cNvPr id="8" name="TextBox 7"/>
          <p:cNvSpPr txBox="1"/>
          <p:nvPr/>
        </p:nvSpPr>
        <p:spPr>
          <a:xfrm>
            <a:off x="429537" y="2768511"/>
            <a:ext cx="8403982" cy="461665"/>
          </a:xfrm>
          <a:prstGeom prst="rect">
            <a:avLst/>
          </a:prstGeom>
          <a:noFill/>
        </p:spPr>
        <p:txBody>
          <a:bodyPr wrap="square" rtlCol="0">
            <a:spAutoFit/>
          </a:bodyPr>
          <a:lstStyle/>
          <a:p>
            <a:pPr algn="ctr"/>
            <a:r>
              <a:rPr lang="en-US" sz="2400" dirty="0" smtClean="0"/>
              <a:t>-Price range = $1,000 - 10,000</a:t>
            </a:r>
          </a:p>
        </p:txBody>
      </p:sp>
      <p:pic>
        <p:nvPicPr>
          <p:cNvPr id="2" name="Picture 1" descr="sony-hdrax20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49" y="3869016"/>
            <a:ext cx="4652991" cy="2621084"/>
          </a:xfrm>
          <a:prstGeom prst="rect">
            <a:avLst/>
          </a:prstGeom>
        </p:spPr>
      </p:pic>
    </p:spTree>
    <p:extLst>
      <p:ext uri="{BB962C8B-B14F-4D97-AF65-F5344CB8AC3E}">
        <p14:creationId xmlns:p14="http://schemas.microsoft.com/office/powerpoint/2010/main" val="759618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5" name="TextBox 4"/>
          <p:cNvSpPr txBox="1"/>
          <p:nvPr/>
        </p:nvSpPr>
        <p:spPr>
          <a:xfrm>
            <a:off x="429537" y="1859016"/>
            <a:ext cx="8403982" cy="1200328"/>
          </a:xfrm>
          <a:prstGeom prst="rect">
            <a:avLst/>
          </a:prstGeom>
          <a:noFill/>
        </p:spPr>
        <p:txBody>
          <a:bodyPr wrap="square" rtlCol="0">
            <a:spAutoFit/>
          </a:bodyPr>
          <a:lstStyle/>
          <a:p>
            <a:pPr algn="ctr"/>
            <a:r>
              <a:rPr lang="en-US" sz="2400" dirty="0" smtClean="0"/>
              <a:t>Come in all shapes and sizes.  Have much greater control over settings than consumer and </a:t>
            </a:r>
            <a:r>
              <a:rPr lang="en-US" sz="2400" dirty="0" err="1" smtClean="0"/>
              <a:t>prosumer</a:t>
            </a:r>
            <a:r>
              <a:rPr lang="en-US" sz="2400" dirty="0" smtClean="0"/>
              <a:t> level cameras.  The lens is usually removable and can cost about as much as the camera.</a:t>
            </a:r>
          </a:p>
        </p:txBody>
      </p:sp>
      <p:pic>
        <p:nvPicPr>
          <p:cNvPr id="3" name="Picture 2" descr="HXC-100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357" y="3648634"/>
            <a:ext cx="3645469" cy="2417600"/>
          </a:xfrm>
          <a:prstGeom prst="rect">
            <a:avLst/>
          </a:prstGeom>
        </p:spPr>
      </p:pic>
      <p:pic>
        <p:nvPicPr>
          <p:cNvPr id="6" name="Picture 5"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58909">
            <a:off x="-2680667" y="-157624"/>
            <a:ext cx="6220408" cy="1449355"/>
          </a:xfrm>
          <a:prstGeom prst="rect">
            <a:avLst/>
          </a:prstGeom>
        </p:spPr>
      </p:pic>
      <p:sp>
        <p:nvSpPr>
          <p:cNvPr id="7" name="TextBox 6"/>
          <p:cNvSpPr txBox="1"/>
          <p:nvPr/>
        </p:nvSpPr>
        <p:spPr>
          <a:xfrm>
            <a:off x="728344" y="1056868"/>
            <a:ext cx="8105175" cy="584776"/>
          </a:xfrm>
          <a:prstGeom prst="rect">
            <a:avLst/>
          </a:prstGeom>
          <a:noFill/>
        </p:spPr>
        <p:txBody>
          <a:bodyPr wrap="square" rtlCol="0">
            <a:spAutoFit/>
          </a:bodyPr>
          <a:lstStyle/>
          <a:p>
            <a:pPr algn="ctr"/>
            <a:r>
              <a:rPr lang="en-US" sz="3200" b="1" u="sng" dirty="0" smtClean="0"/>
              <a:t>Professional</a:t>
            </a:r>
            <a:endParaRPr lang="en-US" sz="3200" b="1" u="sng" dirty="0"/>
          </a:p>
        </p:txBody>
      </p:sp>
    </p:spTree>
    <p:extLst>
      <p:ext uri="{BB962C8B-B14F-4D97-AF65-F5344CB8AC3E}">
        <p14:creationId xmlns:p14="http://schemas.microsoft.com/office/powerpoint/2010/main" val="4066541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5" name="TextBox 4"/>
          <p:cNvSpPr txBox="1"/>
          <p:nvPr/>
        </p:nvSpPr>
        <p:spPr>
          <a:xfrm>
            <a:off x="429537" y="1867656"/>
            <a:ext cx="8403982" cy="1569660"/>
          </a:xfrm>
          <a:prstGeom prst="rect">
            <a:avLst/>
          </a:prstGeom>
          <a:noFill/>
        </p:spPr>
        <p:txBody>
          <a:bodyPr wrap="square" rtlCol="0">
            <a:spAutoFit/>
          </a:bodyPr>
          <a:lstStyle/>
          <a:p>
            <a:pPr algn="ctr"/>
            <a:r>
              <a:rPr lang="en-US" sz="2400" dirty="0" smtClean="0"/>
              <a:t>Many professional video cameras record to memory cards or tapes, however, many are usually connected by cable or wireless connection to another source such as a separate tape or video recorder.</a:t>
            </a:r>
          </a:p>
        </p:txBody>
      </p:sp>
      <p:sp>
        <p:nvSpPr>
          <p:cNvPr id="2" name="Rectangle 1"/>
          <p:cNvSpPr/>
          <p:nvPr/>
        </p:nvSpPr>
        <p:spPr>
          <a:xfrm>
            <a:off x="429537" y="5953914"/>
            <a:ext cx="8403982" cy="461665"/>
          </a:xfrm>
          <a:prstGeom prst="rect">
            <a:avLst/>
          </a:prstGeom>
        </p:spPr>
        <p:txBody>
          <a:bodyPr wrap="square">
            <a:spAutoFit/>
          </a:bodyPr>
          <a:lstStyle/>
          <a:p>
            <a:r>
              <a:rPr lang="en-US" sz="2400" dirty="0"/>
              <a:t>Typically used for television shows, sporting events, and movies!</a:t>
            </a:r>
          </a:p>
        </p:txBody>
      </p:sp>
      <p:pic>
        <p:nvPicPr>
          <p:cNvPr id="6" name="Picture 5" descr="bugmenot_Movie_ta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58909">
            <a:off x="-2680667" y="-157624"/>
            <a:ext cx="6220408" cy="1449355"/>
          </a:xfrm>
          <a:prstGeom prst="rect">
            <a:avLst/>
          </a:prstGeom>
        </p:spPr>
      </p:pic>
      <p:pic>
        <p:nvPicPr>
          <p:cNvPr id="7" name="Picture 6" descr="HXC-100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357" y="3536314"/>
            <a:ext cx="3645469" cy="2417600"/>
          </a:xfrm>
          <a:prstGeom prst="rect">
            <a:avLst/>
          </a:prstGeom>
        </p:spPr>
      </p:pic>
      <p:sp>
        <p:nvSpPr>
          <p:cNvPr id="8" name="TextBox 7"/>
          <p:cNvSpPr txBox="1"/>
          <p:nvPr/>
        </p:nvSpPr>
        <p:spPr>
          <a:xfrm>
            <a:off x="728344" y="1056868"/>
            <a:ext cx="8105175" cy="584776"/>
          </a:xfrm>
          <a:prstGeom prst="rect">
            <a:avLst/>
          </a:prstGeom>
          <a:noFill/>
        </p:spPr>
        <p:txBody>
          <a:bodyPr wrap="square" rtlCol="0">
            <a:spAutoFit/>
          </a:bodyPr>
          <a:lstStyle/>
          <a:p>
            <a:pPr algn="ctr"/>
            <a:r>
              <a:rPr lang="en-US" sz="3200" b="1" u="sng" dirty="0" smtClean="0"/>
              <a:t>Professional</a:t>
            </a:r>
            <a:endParaRPr lang="en-US" sz="3200" b="1" u="sng" dirty="0"/>
          </a:p>
        </p:txBody>
      </p:sp>
    </p:spTree>
    <p:extLst>
      <p:ext uri="{BB962C8B-B14F-4D97-AF65-F5344CB8AC3E}">
        <p14:creationId xmlns:p14="http://schemas.microsoft.com/office/powerpoint/2010/main" val="1871990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344" y="336130"/>
            <a:ext cx="8105175" cy="646331"/>
          </a:xfrm>
          <a:prstGeom prst="rect">
            <a:avLst/>
          </a:prstGeom>
          <a:noFill/>
        </p:spPr>
        <p:txBody>
          <a:bodyPr wrap="square" rtlCol="0">
            <a:spAutoFit/>
          </a:bodyPr>
          <a:lstStyle/>
          <a:p>
            <a:pPr algn="ctr"/>
            <a:r>
              <a:rPr lang="en-US" sz="3600" dirty="0" smtClean="0"/>
              <a:t>Video Cameras</a:t>
            </a:r>
            <a:endParaRPr lang="en-US" sz="3600" dirty="0"/>
          </a:p>
        </p:txBody>
      </p:sp>
      <p:sp>
        <p:nvSpPr>
          <p:cNvPr id="5" name="TextBox 4"/>
          <p:cNvSpPr txBox="1"/>
          <p:nvPr/>
        </p:nvSpPr>
        <p:spPr>
          <a:xfrm>
            <a:off x="429537" y="1176456"/>
            <a:ext cx="3418543" cy="2677656"/>
          </a:xfrm>
          <a:prstGeom prst="rect">
            <a:avLst/>
          </a:prstGeom>
          <a:noFill/>
        </p:spPr>
        <p:txBody>
          <a:bodyPr wrap="square" rtlCol="0">
            <a:spAutoFit/>
          </a:bodyPr>
          <a:lstStyle/>
          <a:p>
            <a:r>
              <a:rPr lang="en-US" sz="2400" b="1" dirty="0" smtClean="0"/>
              <a:t>Digital Single-Lens Reflex (DSLR)-  </a:t>
            </a:r>
            <a:r>
              <a:rPr lang="en-US" sz="2400" dirty="0" smtClean="0"/>
              <a:t>Small. Utilizes a small mirror inside the camera to reflect the image up into the viewfinder (hence the term “Reflex”).</a:t>
            </a:r>
          </a:p>
        </p:txBody>
      </p:sp>
      <p:sp>
        <p:nvSpPr>
          <p:cNvPr id="2" name="Rectangle 1"/>
          <p:cNvSpPr/>
          <p:nvPr/>
        </p:nvSpPr>
        <p:spPr>
          <a:xfrm>
            <a:off x="429537" y="4845639"/>
            <a:ext cx="8403982" cy="1569660"/>
          </a:xfrm>
          <a:prstGeom prst="rect">
            <a:avLst/>
          </a:prstGeom>
        </p:spPr>
        <p:txBody>
          <a:bodyPr wrap="square">
            <a:spAutoFit/>
          </a:bodyPr>
          <a:lstStyle/>
          <a:p>
            <a:r>
              <a:rPr lang="en-US" sz="2400" dirty="0"/>
              <a:t>Does both still photos AND video.  Video quality is often very high, however, record time is often very short compared to most other types video cameras.  </a:t>
            </a:r>
            <a:r>
              <a:rPr lang="en-US" sz="2400" i="1" dirty="0"/>
              <a:t>But record time has increased drastically in recent years.</a:t>
            </a:r>
            <a:endParaRPr lang="en-US" sz="2400" dirty="0"/>
          </a:p>
        </p:txBody>
      </p:sp>
      <p:pic>
        <p:nvPicPr>
          <p:cNvPr id="3" name="Picture 2" descr="Canon-unveils-5D-Mk-III-DSLR-came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519" y="1176456"/>
            <a:ext cx="4244459" cy="3395567"/>
          </a:xfrm>
          <a:prstGeom prst="rect">
            <a:avLst/>
          </a:prstGeom>
        </p:spPr>
      </p:pic>
      <p:pic>
        <p:nvPicPr>
          <p:cNvPr id="6" name="Picture 5" descr="bugmenot_Movie_t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58909">
            <a:off x="-2815351" y="-225613"/>
            <a:ext cx="6220408" cy="1449355"/>
          </a:xfrm>
          <a:prstGeom prst="rect">
            <a:avLst/>
          </a:prstGeom>
        </p:spPr>
      </p:pic>
    </p:spTree>
    <p:extLst>
      <p:ext uri="{BB962C8B-B14F-4D97-AF65-F5344CB8AC3E}">
        <p14:creationId xmlns:p14="http://schemas.microsoft.com/office/powerpoint/2010/main" val="28679508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1018</TotalTime>
  <Words>644</Words>
  <Application>Microsoft Macintosh PowerPoint</Application>
  <PresentationFormat>On-screen Show (4:3)</PresentationFormat>
  <Paragraphs>91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Rowland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Allen</dc:creator>
  <cp:lastModifiedBy>Matthew Trueba</cp:lastModifiedBy>
  <cp:revision>35</cp:revision>
  <cp:lastPrinted>2016-10-11T16:23:32Z</cp:lastPrinted>
  <dcterms:created xsi:type="dcterms:W3CDTF">2015-08-21T14:55:51Z</dcterms:created>
  <dcterms:modified xsi:type="dcterms:W3CDTF">2016-10-11T20:08:05Z</dcterms:modified>
</cp:coreProperties>
</file>