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59" r:id="rId5"/>
    <p:sldId id="265" r:id="rId6"/>
    <p:sldId id="266" r:id="rId7"/>
    <p:sldId id="277" r:id="rId8"/>
    <p:sldId id="268" r:id="rId9"/>
    <p:sldId id="269" r:id="rId10"/>
    <p:sldId id="270" r:id="rId11"/>
    <p:sldId id="271" r:id="rId12"/>
    <p:sldId id="262" r:id="rId13"/>
    <p:sldId id="272" r:id="rId14"/>
    <p:sldId id="273" r:id="rId15"/>
    <p:sldId id="274" r:id="rId16"/>
    <p:sldId id="275" r:id="rId17"/>
    <p:sldId id="276"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3"/>
    <p:restoredTop sz="93076"/>
  </p:normalViewPr>
  <p:slideViewPr>
    <p:cSldViewPr snapToGrid="0" snapToObjects="1">
      <p:cViewPr varScale="1">
        <p:scale>
          <a:sx n="122" d="100"/>
          <a:sy n="122" d="100"/>
        </p:scale>
        <p:origin x="88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10/26/18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10/26/18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10/26/18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10/26/18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10/26/18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10/26/18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10/26/18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10/26/18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10/26/18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10/26/18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10/26/18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10/26/18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10/26/18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10/26/18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10/26/18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6086" y="451685"/>
            <a:ext cx="6477000" cy="1914144"/>
          </a:xfrm>
        </p:spPr>
        <p:txBody>
          <a:bodyPr/>
          <a:lstStyle/>
          <a:p>
            <a:r>
              <a:rPr lang="en-US" sz="6600" dirty="0"/>
              <a:t>Storyboarding</a:t>
            </a:r>
          </a:p>
        </p:txBody>
      </p:sp>
      <p:pic>
        <p:nvPicPr>
          <p:cNvPr id="4" name="Picture 3" descr="pixar_story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0158">
            <a:off x="3639325" y="3013322"/>
            <a:ext cx="4288646" cy="2989056"/>
          </a:xfrm>
          <a:prstGeom prst="rect">
            <a:avLst/>
          </a:prstGeom>
        </p:spPr>
      </p:pic>
    </p:spTree>
    <p:extLst>
      <p:ext uri="{BB962C8B-B14F-4D97-AF65-F5344CB8AC3E}">
        <p14:creationId xmlns:p14="http://schemas.microsoft.com/office/powerpoint/2010/main" val="337828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67773" y="1365719"/>
            <a:ext cx="6536311" cy="584775"/>
          </a:xfrm>
          <a:prstGeom prst="rect">
            <a:avLst/>
          </a:prstGeom>
          <a:noFill/>
        </p:spPr>
        <p:txBody>
          <a:bodyPr wrap="square" rtlCol="0">
            <a:spAutoFit/>
          </a:bodyPr>
          <a:lstStyle/>
          <a:p>
            <a:pPr marL="1828800" lvl="3" indent="-457200" algn="just">
              <a:buFont typeface="Arial" charset="0"/>
              <a:buChar char="•"/>
            </a:pPr>
            <a:r>
              <a:rPr lang="en-US" sz="3200" dirty="0"/>
              <a:t>Camera Action</a:t>
            </a:r>
          </a:p>
        </p:txBody>
      </p:sp>
      <p:sp>
        <p:nvSpPr>
          <p:cNvPr id="7" name="TextBox 6"/>
          <p:cNvSpPr txBox="1"/>
          <p:nvPr/>
        </p:nvSpPr>
        <p:spPr>
          <a:xfrm>
            <a:off x="925286" y="400864"/>
            <a:ext cx="7021286" cy="646331"/>
          </a:xfrm>
          <a:prstGeom prst="rect">
            <a:avLst/>
          </a:prstGeom>
          <a:noFill/>
        </p:spPr>
        <p:txBody>
          <a:bodyPr wrap="square" rtlCol="0">
            <a:spAutoFit/>
          </a:bodyPr>
          <a:lstStyle/>
          <a:p>
            <a:pPr algn="ctr"/>
            <a:r>
              <a:rPr lang="en-US" sz="3600" b="1" u="sng" dirty="0"/>
              <a:t>Labeling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0" y="2548581"/>
            <a:ext cx="4457700" cy="3695700"/>
          </a:xfrm>
          <a:prstGeom prst="rect">
            <a:avLst/>
          </a:prstGeom>
        </p:spPr>
      </p:pic>
      <p:sp>
        <p:nvSpPr>
          <p:cNvPr id="15" name="Rectangle 14"/>
          <p:cNvSpPr/>
          <p:nvPr/>
        </p:nvSpPr>
        <p:spPr>
          <a:xfrm>
            <a:off x="4223846" y="5562398"/>
            <a:ext cx="2402421" cy="5252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741058" y="5825065"/>
            <a:ext cx="1482788" cy="2397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223" y="4846060"/>
            <a:ext cx="224703" cy="22470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2500" y="5327877"/>
            <a:ext cx="2080163" cy="178664"/>
          </a:xfrm>
          <a:prstGeom prst="rect">
            <a:avLst/>
          </a:prstGeom>
        </p:spPr>
      </p:pic>
      <p:sp>
        <p:nvSpPr>
          <p:cNvPr id="10" name="Rectangle 9"/>
          <p:cNvSpPr/>
          <p:nvPr/>
        </p:nvSpPr>
        <p:spPr>
          <a:xfrm>
            <a:off x="6544113" y="5562398"/>
            <a:ext cx="164308" cy="272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85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66715" y="1304309"/>
            <a:ext cx="6538427" cy="584775"/>
          </a:xfrm>
          <a:prstGeom prst="rect">
            <a:avLst/>
          </a:prstGeom>
          <a:noFill/>
        </p:spPr>
        <p:txBody>
          <a:bodyPr wrap="square" rtlCol="0">
            <a:spAutoFit/>
          </a:bodyPr>
          <a:lstStyle/>
          <a:p>
            <a:pPr marL="1828800" lvl="3" indent="-457200" algn="just">
              <a:buFont typeface="Arial" charset="0"/>
              <a:buChar char="•"/>
            </a:pPr>
            <a:r>
              <a:rPr lang="en-US" sz="3200" dirty="0"/>
              <a:t>Notes/Description</a:t>
            </a:r>
          </a:p>
        </p:txBody>
      </p:sp>
      <p:sp>
        <p:nvSpPr>
          <p:cNvPr id="7" name="TextBox 6"/>
          <p:cNvSpPr txBox="1"/>
          <p:nvPr/>
        </p:nvSpPr>
        <p:spPr>
          <a:xfrm>
            <a:off x="925286" y="400864"/>
            <a:ext cx="7021286" cy="646331"/>
          </a:xfrm>
          <a:prstGeom prst="rect">
            <a:avLst/>
          </a:prstGeom>
          <a:noFill/>
        </p:spPr>
        <p:txBody>
          <a:bodyPr wrap="square" rtlCol="0">
            <a:spAutoFit/>
          </a:bodyPr>
          <a:lstStyle/>
          <a:p>
            <a:pPr algn="ctr"/>
            <a:r>
              <a:rPr lang="en-US" sz="3600" b="1" u="sng" dirty="0"/>
              <a:t>Labeling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0" y="2548581"/>
            <a:ext cx="4457700" cy="36957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223" y="4846060"/>
            <a:ext cx="224703" cy="22470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2500" y="5327877"/>
            <a:ext cx="2080163" cy="178664"/>
          </a:xfrm>
          <a:prstGeom prst="rect">
            <a:avLst/>
          </a:prstGeom>
        </p:spPr>
      </p:pic>
    </p:spTree>
    <p:extLst>
      <p:ext uri="{BB962C8B-B14F-4D97-AF65-F5344CB8AC3E}">
        <p14:creationId xmlns:p14="http://schemas.microsoft.com/office/powerpoint/2010/main" val="169265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5286" y="596505"/>
            <a:ext cx="7021286" cy="584776"/>
          </a:xfrm>
          <a:prstGeom prst="rect">
            <a:avLst/>
          </a:prstGeom>
          <a:noFill/>
        </p:spPr>
        <p:txBody>
          <a:bodyPr wrap="square" rtlCol="0">
            <a:spAutoFit/>
          </a:bodyPr>
          <a:lstStyle/>
          <a:p>
            <a:pPr algn="ctr"/>
            <a:r>
              <a:rPr lang="en-US" sz="3200" dirty="0"/>
              <a:t>Tips for Sketching</a:t>
            </a:r>
            <a:r>
              <a:rPr lang="is-IS" sz="3200" dirty="0"/>
              <a:t>…</a:t>
            </a:r>
            <a:endParaRPr lang="en-US" sz="3200" dirty="0"/>
          </a:p>
        </p:txBody>
      </p:sp>
      <p:sp>
        <p:nvSpPr>
          <p:cNvPr id="5" name="TextBox 4"/>
          <p:cNvSpPr txBox="1"/>
          <p:nvPr/>
        </p:nvSpPr>
        <p:spPr>
          <a:xfrm>
            <a:off x="925286" y="1381694"/>
            <a:ext cx="7021286" cy="584776"/>
          </a:xfrm>
          <a:prstGeom prst="rect">
            <a:avLst/>
          </a:prstGeom>
          <a:noFill/>
        </p:spPr>
        <p:txBody>
          <a:bodyPr wrap="square" rtlCol="0">
            <a:spAutoFit/>
          </a:bodyPr>
          <a:lstStyle/>
          <a:p>
            <a:pPr marL="285750" indent="-285750">
              <a:buFont typeface="Arial"/>
              <a:buChar char="•"/>
            </a:pPr>
            <a:r>
              <a:rPr lang="en-US" sz="3200" dirty="0"/>
              <a:t>Use arrows</a:t>
            </a:r>
          </a:p>
        </p:txBody>
      </p:sp>
      <p:sp>
        <p:nvSpPr>
          <p:cNvPr id="8" name="TextBox 7"/>
          <p:cNvSpPr txBox="1"/>
          <p:nvPr/>
        </p:nvSpPr>
        <p:spPr>
          <a:xfrm>
            <a:off x="925286" y="1955827"/>
            <a:ext cx="7021286" cy="2062103"/>
          </a:xfrm>
          <a:prstGeom prst="rect">
            <a:avLst/>
          </a:prstGeom>
          <a:noFill/>
        </p:spPr>
        <p:txBody>
          <a:bodyPr wrap="square" rtlCol="0">
            <a:spAutoFit/>
          </a:bodyPr>
          <a:lstStyle/>
          <a:p>
            <a:pPr marL="285750" indent="-285750">
              <a:buFont typeface="Arial"/>
              <a:buChar char="•"/>
            </a:pPr>
            <a:r>
              <a:rPr lang="en-US" sz="3200" dirty="0"/>
              <a:t>Draw facial features:</a:t>
            </a:r>
          </a:p>
          <a:p>
            <a:pPr marL="1200150" lvl="2" indent="-285750">
              <a:buFont typeface="Arial"/>
              <a:buChar char="•"/>
            </a:pPr>
            <a:r>
              <a:rPr lang="en-US" sz="3200" dirty="0"/>
              <a:t>Eyes and noses can help indicate the direction an actor should be looking.</a:t>
            </a:r>
          </a:p>
        </p:txBody>
      </p:sp>
      <p:sp>
        <p:nvSpPr>
          <p:cNvPr id="2" name="Rectangle 1"/>
          <p:cNvSpPr/>
          <p:nvPr/>
        </p:nvSpPr>
        <p:spPr>
          <a:xfrm>
            <a:off x="557585" y="4142871"/>
            <a:ext cx="8069488" cy="1912690"/>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onut 2"/>
          <p:cNvSpPr/>
          <p:nvPr/>
        </p:nvSpPr>
        <p:spPr>
          <a:xfrm>
            <a:off x="1111147" y="4429387"/>
            <a:ext cx="1428960" cy="1370632"/>
          </a:xfrm>
          <a:prstGeom prst="donut">
            <a:avLst>
              <a:gd name="adj" fmla="val 21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p:cNvCxnSpPr/>
          <p:nvPr/>
        </p:nvCxnSpPr>
        <p:spPr>
          <a:xfrm>
            <a:off x="2540107" y="5072112"/>
            <a:ext cx="193606" cy="1703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2540107" y="5242473"/>
            <a:ext cx="193606"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2160640" y="4801084"/>
            <a:ext cx="85187" cy="929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19" name="Arc 18"/>
          <p:cNvSpPr/>
          <p:nvPr/>
        </p:nvSpPr>
        <p:spPr>
          <a:xfrm rot="9068664">
            <a:off x="1849069" y="4594861"/>
            <a:ext cx="623141" cy="954499"/>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Donut 19"/>
          <p:cNvSpPr/>
          <p:nvPr/>
        </p:nvSpPr>
        <p:spPr>
          <a:xfrm>
            <a:off x="3874429" y="4429387"/>
            <a:ext cx="1428960" cy="1370632"/>
          </a:xfrm>
          <a:prstGeom prst="donut">
            <a:avLst>
              <a:gd name="adj" fmla="val 21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6579963" y="4429387"/>
            <a:ext cx="1428960" cy="1370632"/>
          </a:xfrm>
          <a:prstGeom prst="donut">
            <a:avLst>
              <a:gd name="adj" fmla="val 21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22" name="Straight Connector 21"/>
          <p:cNvCxnSpPr/>
          <p:nvPr/>
        </p:nvCxnSpPr>
        <p:spPr>
          <a:xfrm flipH="1">
            <a:off x="6341837" y="5072112"/>
            <a:ext cx="238126" cy="1703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6341837" y="5249551"/>
            <a:ext cx="238126"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Arc 25"/>
          <p:cNvSpPr/>
          <p:nvPr/>
        </p:nvSpPr>
        <p:spPr>
          <a:xfrm rot="5680525">
            <a:off x="6531324" y="4813785"/>
            <a:ext cx="623141" cy="954499"/>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Oval 26"/>
          <p:cNvSpPr/>
          <p:nvPr/>
        </p:nvSpPr>
        <p:spPr>
          <a:xfrm>
            <a:off x="6964860" y="4801084"/>
            <a:ext cx="85187" cy="929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29" name="Donut 28"/>
          <p:cNvSpPr/>
          <p:nvPr/>
        </p:nvSpPr>
        <p:spPr>
          <a:xfrm>
            <a:off x="4536960" y="5140311"/>
            <a:ext cx="127014" cy="102162"/>
          </a:xfrm>
          <a:prstGeom prst="donut">
            <a:avLst>
              <a:gd name="adj" fmla="val 21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a:off x="4303619" y="4801084"/>
            <a:ext cx="85187" cy="929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31" name="Oval 30"/>
          <p:cNvSpPr/>
          <p:nvPr/>
        </p:nvSpPr>
        <p:spPr>
          <a:xfrm>
            <a:off x="4795913" y="4801084"/>
            <a:ext cx="85187" cy="929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32" name="Arc 31"/>
          <p:cNvSpPr/>
          <p:nvPr/>
        </p:nvSpPr>
        <p:spPr>
          <a:xfrm rot="6874784">
            <a:off x="4098336" y="4559584"/>
            <a:ext cx="990906" cy="970052"/>
          </a:xfrm>
          <a:prstGeom prst="arc">
            <a:avLst>
              <a:gd name="adj1" fmla="val 16200000"/>
              <a:gd name="adj2" fmla="val 220670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Arrow Connector 33"/>
          <p:cNvCxnSpPr/>
          <p:nvPr/>
        </p:nvCxnSpPr>
        <p:spPr>
          <a:xfrm flipV="1">
            <a:off x="1248571" y="4323483"/>
            <a:ext cx="1415277"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6393875" y="4323484"/>
            <a:ext cx="1415277" cy="1"/>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91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0218" y="1706118"/>
            <a:ext cx="7021286" cy="1446550"/>
          </a:xfrm>
          <a:prstGeom prst="rect">
            <a:avLst/>
          </a:prstGeom>
          <a:noFill/>
        </p:spPr>
        <p:txBody>
          <a:bodyPr wrap="square" rtlCol="0">
            <a:spAutoFit/>
          </a:bodyPr>
          <a:lstStyle/>
          <a:p>
            <a:pPr algn="ctr"/>
            <a:r>
              <a:rPr lang="en-US" sz="8800" b="1" u="sng" dirty="0"/>
              <a:t>Examples</a:t>
            </a:r>
            <a:r>
              <a:rPr lang="mr-IN" sz="8800" b="1" u="sng" dirty="0"/>
              <a:t>…</a:t>
            </a:r>
            <a:endParaRPr lang="en-US" sz="8800" b="1" u="sng" dirty="0"/>
          </a:p>
        </p:txBody>
      </p:sp>
    </p:spTree>
    <p:extLst>
      <p:ext uri="{BB962C8B-B14F-4D97-AF65-F5344CB8AC3E}">
        <p14:creationId xmlns:p14="http://schemas.microsoft.com/office/powerpoint/2010/main" val="21395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90" y="0"/>
            <a:ext cx="8887146" cy="6854213"/>
          </a:xfrm>
          <a:prstGeom prst="rect">
            <a:avLst/>
          </a:prstGeom>
        </p:spPr>
      </p:pic>
    </p:spTree>
    <p:extLst>
      <p:ext uri="{BB962C8B-B14F-4D97-AF65-F5344CB8AC3E}">
        <p14:creationId xmlns:p14="http://schemas.microsoft.com/office/powerpoint/2010/main" val="175455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90" y="183623"/>
            <a:ext cx="8887146" cy="6486967"/>
          </a:xfrm>
          <a:prstGeom prst="rect">
            <a:avLst/>
          </a:prstGeom>
        </p:spPr>
      </p:pic>
    </p:spTree>
    <p:extLst>
      <p:ext uri="{BB962C8B-B14F-4D97-AF65-F5344CB8AC3E}">
        <p14:creationId xmlns:p14="http://schemas.microsoft.com/office/powerpoint/2010/main" val="1214770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130" y="183623"/>
            <a:ext cx="5343465" cy="6486967"/>
          </a:xfrm>
          <a:prstGeom prst="rect">
            <a:avLst/>
          </a:prstGeom>
        </p:spPr>
      </p:pic>
    </p:spTree>
    <p:extLst>
      <p:ext uri="{BB962C8B-B14F-4D97-AF65-F5344CB8AC3E}">
        <p14:creationId xmlns:p14="http://schemas.microsoft.com/office/powerpoint/2010/main" val="519853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35" y="31046"/>
            <a:ext cx="8116584" cy="6775584"/>
          </a:xfrm>
          <a:prstGeom prst="rect">
            <a:avLst/>
          </a:prstGeom>
        </p:spPr>
      </p:pic>
    </p:spTree>
    <p:extLst>
      <p:ext uri="{BB962C8B-B14F-4D97-AF65-F5344CB8AC3E}">
        <p14:creationId xmlns:p14="http://schemas.microsoft.com/office/powerpoint/2010/main" val="130001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5286" y="596505"/>
            <a:ext cx="7021286" cy="646331"/>
          </a:xfrm>
          <a:prstGeom prst="rect">
            <a:avLst/>
          </a:prstGeom>
          <a:noFill/>
        </p:spPr>
        <p:txBody>
          <a:bodyPr wrap="square" rtlCol="0">
            <a:spAutoFit/>
          </a:bodyPr>
          <a:lstStyle/>
          <a:p>
            <a:pPr algn="ctr"/>
            <a:r>
              <a:rPr lang="en-US" sz="3600" dirty="0"/>
              <a:t>Now it’s your turn!</a:t>
            </a:r>
          </a:p>
        </p:txBody>
      </p:sp>
      <p:sp>
        <p:nvSpPr>
          <p:cNvPr id="5" name="TextBox 4"/>
          <p:cNvSpPr txBox="1"/>
          <p:nvPr/>
        </p:nvSpPr>
        <p:spPr>
          <a:xfrm>
            <a:off x="322255" y="1381694"/>
            <a:ext cx="8606117" cy="2246769"/>
          </a:xfrm>
          <a:prstGeom prst="rect">
            <a:avLst/>
          </a:prstGeom>
          <a:noFill/>
        </p:spPr>
        <p:txBody>
          <a:bodyPr wrap="square" rtlCol="0">
            <a:spAutoFit/>
          </a:bodyPr>
          <a:lstStyle/>
          <a:p>
            <a:r>
              <a:rPr lang="en-US" sz="2800" dirty="0"/>
              <a:t>In groups of 3-6, you and your group members will create a storyboard using the storyboard worksheet provided.  You must use both sides of the sheet. It will be worth 24 points (2 pts per slide).  It is due at the end of the period.  You will present these to the class tomorrow!</a:t>
            </a:r>
          </a:p>
        </p:txBody>
      </p:sp>
    </p:spTree>
    <p:extLst>
      <p:ext uri="{BB962C8B-B14F-4D97-AF65-F5344CB8AC3E}">
        <p14:creationId xmlns:p14="http://schemas.microsoft.com/office/powerpoint/2010/main" val="186482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514599"/>
            <a:ext cx="4992915" cy="3744686"/>
          </a:xfrm>
          <a:prstGeom prst="rect">
            <a:avLst/>
          </a:prstGeom>
        </p:spPr>
      </p:pic>
      <p:sp>
        <p:nvSpPr>
          <p:cNvPr id="5" name="TextBox 4"/>
          <p:cNvSpPr txBox="1"/>
          <p:nvPr/>
        </p:nvSpPr>
        <p:spPr>
          <a:xfrm>
            <a:off x="1064086" y="855989"/>
            <a:ext cx="7021286" cy="1384995"/>
          </a:xfrm>
          <a:prstGeom prst="rect">
            <a:avLst/>
          </a:prstGeom>
          <a:noFill/>
        </p:spPr>
        <p:txBody>
          <a:bodyPr wrap="square" rtlCol="0">
            <a:spAutoFit/>
          </a:bodyPr>
          <a:lstStyle/>
          <a:p>
            <a:pPr marL="285750" indent="-285750">
              <a:buFont typeface="Arial"/>
              <a:buChar char="•"/>
            </a:pPr>
            <a:r>
              <a:rPr lang="en-US" sz="2800" dirty="0"/>
              <a:t>Storyboards are pictures, hand drawn or computer generated, that represent shots that a director plans to use for a film or </a:t>
            </a:r>
            <a:r>
              <a:rPr lang="en-US" sz="2800" dirty="0" err="1"/>
              <a:t>tv</a:t>
            </a:r>
            <a:r>
              <a:rPr lang="en-US" sz="2800" dirty="0"/>
              <a:t> show</a:t>
            </a:r>
          </a:p>
        </p:txBody>
      </p:sp>
    </p:spTree>
    <p:extLst>
      <p:ext uri="{BB962C8B-B14F-4D97-AF65-F5344CB8AC3E}">
        <p14:creationId xmlns:p14="http://schemas.microsoft.com/office/powerpoint/2010/main" val="342755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oryboard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286" y="3592286"/>
            <a:ext cx="4025402" cy="2686956"/>
          </a:xfrm>
          <a:prstGeom prst="rect">
            <a:avLst/>
          </a:prstGeom>
        </p:spPr>
      </p:pic>
      <p:pic>
        <p:nvPicPr>
          <p:cNvPr id="7" name="Picture 6" descr="th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429" y="3075626"/>
            <a:ext cx="2941367" cy="1953512"/>
          </a:xfrm>
          <a:prstGeom prst="rect">
            <a:avLst/>
          </a:prstGeom>
        </p:spPr>
      </p:pic>
      <p:sp>
        <p:nvSpPr>
          <p:cNvPr id="8" name="TextBox 7"/>
          <p:cNvSpPr txBox="1"/>
          <p:nvPr/>
        </p:nvSpPr>
        <p:spPr>
          <a:xfrm>
            <a:off x="925286" y="922526"/>
            <a:ext cx="7021286" cy="2062103"/>
          </a:xfrm>
          <a:prstGeom prst="rect">
            <a:avLst/>
          </a:prstGeom>
          <a:noFill/>
        </p:spPr>
        <p:txBody>
          <a:bodyPr wrap="square" rtlCol="0">
            <a:spAutoFit/>
          </a:bodyPr>
          <a:lstStyle/>
          <a:p>
            <a:pPr marL="285750" indent="-285750">
              <a:buFont typeface="Arial"/>
              <a:buChar char="•"/>
            </a:pPr>
            <a:r>
              <a:rPr lang="en-US" sz="3200" dirty="0"/>
              <a:t>Some movies, especially animated films or films with heavy amounts of CGI </a:t>
            </a:r>
            <a:r>
              <a:rPr lang="en-US" sz="3200"/>
              <a:t>or action, </a:t>
            </a:r>
            <a:r>
              <a:rPr lang="en-US" sz="3200" dirty="0"/>
              <a:t>are storyboarded almost entirely from beginning to end</a:t>
            </a:r>
          </a:p>
        </p:txBody>
      </p:sp>
    </p:spTree>
    <p:extLst>
      <p:ext uri="{BB962C8B-B14F-4D97-AF65-F5344CB8AC3E}">
        <p14:creationId xmlns:p14="http://schemas.microsoft.com/office/powerpoint/2010/main" val="320364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T350BF12_PamMathues_DeunanBerkeley_BeatsLiftedP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539" y="2906009"/>
            <a:ext cx="4583087" cy="3534706"/>
          </a:xfrm>
          <a:prstGeom prst="rect">
            <a:avLst/>
          </a:prstGeom>
        </p:spPr>
      </p:pic>
      <p:sp>
        <p:nvSpPr>
          <p:cNvPr id="6" name="TextBox 5"/>
          <p:cNvSpPr txBox="1"/>
          <p:nvPr/>
        </p:nvSpPr>
        <p:spPr>
          <a:xfrm>
            <a:off x="925286" y="1960043"/>
            <a:ext cx="7021286" cy="1077218"/>
          </a:xfrm>
          <a:prstGeom prst="rect">
            <a:avLst/>
          </a:prstGeom>
          <a:noFill/>
        </p:spPr>
        <p:txBody>
          <a:bodyPr wrap="square" rtlCol="0">
            <a:spAutoFit/>
          </a:bodyPr>
          <a:lstStyle/>
          <a:p>
            <a:pPr marL="285750" indent="-285750">
              <a:buFont typeface="Arial"/>
              <a:buChar char="•"/>
            </a:pPr>
            <a:r>
              <a:rPr lang="en-US" sz="3200" dirty="0"/>
              <a:t>Storyboarding helps save money and time</a:t>
            </a:r>
          </a:p>
        </p:txBody>
      </p:sp>
      <p:sp>
        <p:nvSpPr>
          <p:cNvPr id="7" name="TextBox 6"/>
          <p:cNvSpPr txBox="1"/>
          <p:nvPr/>
        </p:nvSpPr>
        <p:spPr>
          <a:xfrm>
            <a:off x="925286" y="883749"/>
            <a:ext cx="7021286" cy="1077218"/>
          </a:xfrm>
          <a:prstGeom prst="rect">
            <a:avLst/>
          </a:prstGeom>
          <a:noFill/>
        </p:spPr>
        <p:txBody>
          <a:bodyPr wrap="square" rtlCol="0">
            <a:spAutoFit/>
          </a:bodyPr>
          <a:lstStyle/>
          <a:p>
            <a:pPr marL="285750" indent="-285750">
              <a:buFont typeface="Arial"/>
              <a:buChar char="•"/>
            </a:pPr>
            <a:r>
              <a:rPr lang="en-US" sz="3200" dirty="0"/>
              <a:t>Storyboards help storytellers visualize a movie before it goes into production</a:t>
            </a:r>
          </a:p>
        </p:txBody>
      </p:sp>
    </p:spTree>
    <p:extLst>
      <p:ext uri="{BB962C8B-B14F-4D97-AF65-F5344CB8AC3E}">
        <p14:creationId xmlns:p14="http://schemas.microsoft.com/office/powerpoint/2010/main" val="60498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3160" y="1210043"/>
            <a:ext cx="8096036" cy="1077218"/>
          </a:xfrm>
          <a:prstGeom prst="rect">
            <a:avLst/>
          </a:prstGeom>
          <a:noFill/>
        </p:spPr>
        <p:txBody>
          <a:bodyPr wrap="square" rtlCol="0">
            <a:spAutoFit/>
          </a:bodyPr>
          <a:lstStyle/>
          <a:p>
            <a:pPr marL="285750" indent="-285750">
              <a:buFont typeface="Arial"/>
              <a:buChar char="•"/>
            </a:pPr>
            <a:r>
              <a:rPr lang="en-US" sz="3200" dirty="0"/>
              <a:t>Labeling each storyboard slide is extremely important</a:t>
            </a:r>
          </a:p>
        </p:txBody>
      </p:sp>
      <p:sp>
        <p:nvSpPr>
          <p:cNvPr id="7" name="TextBox 6"/>
          <p:cNvSpPr txBox="1"/>
          <p:nvPr/>
        </p:nvSpPr>
        <p:spPr>
          <a:xfrm>
            <a:off x="925286" y="400864"/>
            <a:ext cx="7021286" cy="646331"/>
          </a:xfrm>
          <a:prstGeom prst="rect">
            <a:avLst/>
          </a:prstGeom>
          <a:noFill/>
        </p:spPr>
        <p:txBody>
          <a:bodyPr wrap="square" rtlCol="0">
            <a:spAutoFit/>
          </a:bodyPr>
          <a:lstStyle/>
          <a:p>
            <a:pPr algn="ctr"/>
            <a:r>
              <a:rPr lang="en-US" sz="3600" b="1" u="sng" dirty="0"/>
              <a:t>Labeling</a:t>
            </a:r>
          </a:p>
        </p:txBody>
      </p:sp>
      <p:sp>
        <p:nvSpPr>
          <p:cNvPr id="8" name="TextBox 7"/>
          <p:cNvSpPr txBox="1"/>
          <p:nvPr/>
        </p:nvSpPr>
        <p:spPr>
          <a:xfrm>
            <a:off x="493160" y="2307804"/>
            <a:ext cx="8096036" cy="584775"/>
          </a:xfrm>
          <a:prstGeom prst="rect">
            <a:avLst/>
          </a:prstGeom>
          <a:noFill/>
        </p:spPr>
        <p:txBody>
          <a:bodyPr wrap="square" rtlCol="0">
            <a:spAutoFit/>
          </a:bodyPr>
          <a:lstStyle/>
          <a:p>
            <a:pPr marL="285750" indent="-285750">
              <a:buFont typeface="Arial"/>
              <a:buChar char="•"/>
            </a:pPr>
            <a:r>
              <a:rPr lang="en-US" sz="3200" dirty="0"/>
              <a:t>Proper labeling can help increase visualization</a:t>
            </a:r>
          </a:p>
        </p:txBody>
      </p:sp>
      <p:sp>
        <p:nvSpPr>
          <p:cNvPr id="9" name="TextBox 8"/>
          <p:cNvSpPr txBox="1"/>
          <p:nvPr/>
        </p:nvSpPr>
        <p:spPr>
          <a:xfrm>
            <a:off x="801384" y="2939214"/>
            <a:ext cx="7787812" cy="830997"/>
          </a:xfrm>
          <a:prstGeom prst="rect">
            <a:avLst/>
          </a:prstGeom>
          <a:noFill/>
        </p:spPr>
        <p:txBody>
          <a:bodyPr wrap="square" rtlCol="0">
            <a:spAutoFit/>
          </a:bodyPr>
          <a:lstStyle/>
          <a:p>
            <a:r>
              <a:rPr lang="en-US" sz="2400" dirty="0"/>
              <a:t>-In other words, it helps paint a clearer picture of what is taking place in your scene and how it is going to look.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57" y="3981230"/>
            <a:ext cx="2306185" cy="27997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441" y="4074460"/>
            <a:ext cx="3029313" cy="245751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021">
            <a:off x="2788880" y="4336110"/>
            <a:ext cx="2888723" cy="2089947"/>
          </a:xfrm>
          <a:prstGeom prst="rect">
            <a:avLst/>
          </a:prstGeom>
        </p:spPr>
      </p:pic>
    </p:spTree>
    <p:extLst>
      <p:ext uri="{BB962C8B-B14F-4D97-AF65-F5344CB8AC3E}">
        <p14:creationId xmlns:p14="http://schemas.microsoft.com/office/powerpoint/2010/main" val="182889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3160" y="1210043"/>
            <a:ext cx="8096036" cy="584775"/>
          </a:xfrm>
          <a:prstGeom prst="rect">
            <a:avLst/>
          </a:prstGeom>
          <a:noFill/>
        </p:spPr>
        <p:txBody>
          <a:bodyPr wrap="square" rtlCol="0">
            <a:spAutoFit/>
          </a:bodyPr>
          <a:lstStyle/>
          <a:p>
            <a:pPr marL="285750" indent="-285750">
              <a:buFont typeface="Arial"/>
              <a:buChar char="•"/>
            </a:pPr>
            <a:r>
              <a:rPr lang="en-US" sz="3200" dirty="0"/>
              <a:t>Every storyboard artist is different</a:t>
            </a:r>
          </a:p>
        </p:txBody>
      </p:sp>
      <p:sp>
        <p:nvSpPr>
          <p:cNvPr id="7" name="TextBox 6"/>
          <p:cNvSpPr txBox="1"/>
          <p:nvPr/>
        </p:nvSpPr>
        <p:spPr>
          <a:xfrm>
            <a:off x="925286" y="400864"/>
            <a:ext cx="7021286" cy="646331"/>
          </a:xfrm>
          <a:prstGeom prst="rect">
            <a:avLst/>
          </a:prstGeom>
          <a:noFill/>
        </p:spPr>
        <p:txBody>
          <a:bodyPr wrap="square" rtlCol="0">
            <a:spAutoFit/>
          </a:bodyPr>
          <a:lstStyle/>
          <a:p>
            <a:pPr algn="ctr"/>
            <a:r>
              <a:rPr lang="en-US" sz="3600" b="1" u="sng" dirty="0"/>
              <a:t>Labeling</a:t>
            </a:r>
          </a:p>
        </p:txBody>
      </p:sp>
      <p:sp>
        <p:nvSpPr>
          <p:cNvPr id="8" name="TextBox 7"/>
          <p:cNvSpPr txBox="1"/>
          <p:nvPr/>
        </p:nvSpPr>
        <p:spPr>
          <a:xfrm>
            <a:off x="493160" y="1785295"/>
            <a:ext cx="8096036" cy="584775"/>
          </a:xfrm>
          <a:prstGeom prst="rect">
            <a:avLst/>
          </a:prstGeom>
          <a:noFill/>
        </p:spPr>
        <p:txBody>
          <a:bodyPr wrap="square" rtlCol="0">
            <a:spAutoFit/>
          </a:bodyPr>
          <a:lstStyle/>
          <a:p>
            <a:pPr marL="285750" indent="-285750">
              <a:buFont typeface="Arial"/>
              <a:buChar char="•"/>
            </a:pPr>
            <a:r>
              <a:rPr lang="en-US" sz="3200"/>
              <a:t>Every storyboard layout is different</a:t>
            </a: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57" y="3981230"/>
            <a:ext cx="2306185" cy="27997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441" y="4074460"/>
            <a:ext cx="3029313" cy="245751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021">
            <a:off x="2788880" y="4336110"/>
            <a:ext cx="2888723" cy="2089947"/>
          </a:xfrm>
          <a:prstGeom prst="rect">
            <a:avLst/>
          </a:prstGeom>
        </p:spPr>
      </p:pic>
      <p:sp>
        <p:nvSpPr>
          <p:cNvPr id="10" name="TextBox 9"/>
          <p:cNvSpPr txBox="1"/>
          <p:nvPr/>
        </p:nvSpPr>
        <p:spPr>
          <a:xfrm>
            <a:off x="493160" y="2370070"/>
            <a:ext cx="8096036" cy="1569660"/>
          </a:xfrm>
          <a:prstGeom prst="rect">
            <a:avLst/>
          </a:prstGeom>
          <a:noFill/>
        </p:spPr>
        <p:txBody>
          <a:bodyPr wrap="square" rtlCol="0">
            <a:spAutoFit/>
          </a:bodyPr>
          <a:lstStyle/>
          <a:p>
            <a:pPr marL="285750" indent="-285750">
              <a:buFont typeface="Arial"/>
              <a:buChar char="•"/>
            </a:pPr>
            <a:r>
              <a:rPr lang="en-US" sz="3200" dirty="0"/>
              <a:t>However, there are still a few key elements that every storyboard should have when it comes to labeling</a:t>
            </a:r>
            <a:r>
              <a:rPr lang="mr-IN" sz="3200" dirty="0"/>
              <a:t>…</a:t>
            </a:r>
            <a:endParaRPr lang="en-US" sz="3200" dirty="0"/>
          </a:p>
        </p:txBody>
      </p:sp>
    </p:spTree>
    <p:extLst>
      <p:ext uri="{BB962C8B-B14F-4D97-AF65-F5344CB8AC3E}">
        <p14:creationId xmlns:p14="http://schemas.microsoft.com/office/powerpoint/2010/main" val="10748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5058" cy="6858000"/>
          </a:xfrm>
          <a:prstGeom prst="rect">
            <a:avLst/>
          </a:prstGeom>
        </p:spPr>
      </p:pic>
    </p:spTree>
    <p:extLst>
      <p:ext uri="{BB962C8B-B14F-4D97-AF65-F5344CB8AC3E}">
        <p14:creationId xmlns:p14="http://schemas.microsoft.com/office/powerpoint/2010/main" val="33869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40729" y="1419664"/>
            <a:ext cx="5590399" cy="584775"/>
          </a:xfrm>
          <a:prstGeom prst="rect">
            <a:avLst/>
          </a:prstGeom>
          <a:noFill/>
        </p:spPr>
        <p:txBody>
          <a:bodyPr wrap="square" rtlCol="0">
            <a:spAutoFit/>
          </a:bodyPr>
          <a:lstStyle/>
          <a:p>
            <a:pPr marL="285750" indent="-285750" algn="just">
              <a:buFont typeface="Arial"/>
              <a:buChar char="•"/>
            </a:pPr>
            <a:r>
              <a:rPr lang="en-US" sz="3200" dirty="0"/>
              <a:t>Scene and Shot number/letter</a:t>
            </a:r>
          </a:p>
        </p:txBody>
      </p:sp>
      <p:sp>
        <p:nvSpPr>
          <p:cNvPr id="7" name="TextBox 6"/>
          <p:cNvSpPr txBox="1"/>
          <p:nvPr/>
        </p:nvSpPr>
        <p:spPr>
          <a:xfrm>
            <a:off x="925286" y="400864"/>
            <a:ext cx="7021286" cy="646331"/>
          </a:xfrm>
          <a:prstGeom prst="rect">
            <a:avLst/>
          </a:prstGeom>
          <a:noFill/>
        </p:spPr>
        <p:txBody>
          <a:bodyPr wrap="square" rtlCol="0">
            <a:spAutoFit/>
          </a:bodyPr>
          <a:lstStyle/>
          <a:p>
            <a:pPr algn="ctr"/>
            <a:r>
              <a:rPr lang="en-US" sz="3600" b="1" u="sng" dirty="0"/>
              <a:t>Labeling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0" y="2548581"/>
            <a:ext cx="4457700" cy="3695700"/>
          </a:xfrm>
          <a:prstGeom prst="rect">
            <a:avLst/>
          </a:prstGeom>
        </p:spPr>
      </p:pic>
      <p:sp>
        <p:nvSpPr>
          <p:cNvPr id="14" name="Rectangle 13"/>
          <p:cNvSpPr/>
          <p:nvPr/>
        </p:nvSpPr>
        <p:spPr>
          <a:xfrm>
            <a:off x="3572494" y="5035138"/>
            <a:ext cx="1302706" cy="325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223846" y="5562398"/>
            <a:ext cx="2402421" cy="5252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741058" y="5825065"/>
            <a:ext cx="1482788" cy="2397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223" y="4834185"/>
            <a:ext cx="224703" cy="224703"/>
          </a:xfrm>
          <a:prstGeom prst="rect">
            <a:avLst/>
          </a:prstGeom>
        </p:spPr>
      </p:pic>
      <p:sp>
        <p:nvSpPr>
          <p:cNvPr id="8" name="Rectangle 7"/>
          <p:cNvSpPr/>
          <p:nvPr/>
        </p:nvSpPr>
        <p:spPr>
          <a:xfrm>
            <a:off x="6544113" y="5562398"/>
            <a:ext cx="164308" cy="272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4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8401" y="1425601"/>
            <a:ext cx="5135055" cy="584775"/>
          </a:xfrm>
          <a:prstGeom prst="rect">
            <a:avLst/>
          </a:prstGeom>
          <a:noFill/>
        </p:spPr>
        <p:txBody>
          <a:bodyPr wrap="square" rtlCol="0">
            <a:spAutoFit/>
          </a:bodyPr>
          <a:lstStyle/>
          <a:p>
            <a:pPr marL="1657350" lvl="3" indent="-285750" algn="just">
              <a:buFont typeface="Arial"/>
              <a:buChar char="•"/>
            </a:pPr>
            <a:r>
              <a:rPr lang="en-US" sz="3200" dirty="0"/>
              <a:t>Shot Type</a:t>
            </a:r>
          </a:p>
        </p:txBody>
      </p:sp>
      <p:sp>
        <p:nvSpPr>
          <p:cNvPr id="7" name="TextBox 6"/>
          <p:cNvSpPr txBox="1"/>
          <p:nvPr/>
        </p:nvSpPr>
        <p:spPr>
          <a:xfrm>
            <a:off x="925286" y="400864"/>
            <a:ext cx="7021286" cy="646331"/>
          </a:xfrm>
          <a:prstGeom prst="rect">
            <a:avLst/>
          </a:prstGeom>
          <a:noFill/>
        </p:spPr>
        <p:txBody>
          <a:bodyPr wrap="square" rtlCol="0">
            <a:spAutoFit/>
          </a:bodyPr>
          <a:lstStyle/>
          <a:p>
            <a:pPr algn="ctr"/>
            <a:r>
              <a:rPr lang="en-US" sz="3600" b="1" u="sng" dirty="0"/>
              <a:t>Labeling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0" y="2548581"/>
            <a:ext cx="4457700" cy="3695700"/>
          </a:xfrm>
          <a:prstGeom prst="rect">
            <a:avLst/>
          </a:prstGeom>
        </p:spPr>
      </p:pic>
      <p:sp>
        <p:nvSpPr>
          <p:cNvPr id="15" name="Rectangle 14"/>
          <p:cNvSpPr/>
          <p:nvPr/>
        </p:nvSpPr>
        <p:spPr>
          <a:xfrm>
            <a:off x="4223846" y="5562398"/>
            <a:ext cx="2402421" cy="5252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741058" y="5825065"/>
            <a:ext cx="1482788" cy="2397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223" y="4846060"/>
            <a:ext cx="224703" cy="224703"/>
          </a:xfrm>
          <a:prstGeom prst="rect">
            <a:avLst/>
          </a:prstGeom>
        </p:spPr>
      </p:pic>
      <p:sp>
        <p:nvSpPr>
          <p:cNvPr id="9" name="Rectangle 8"/>
          <p:cNvSpPr/>
          <p:nvPr/>
        </p:nvSpPr>
        <p:spPr>
          <a:xfrm>
            <a:off x="6544113" y="5562398"/>
            <a:ext cx="164308" cy="272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71043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981</TotalTime>
  <Words>251</Words>
  <Application>Microsoft Macintosh PowerPoint</Application>
  <PresentationFormat>On-screen Show (4:3)</PresentationFormat>
  <Paragraphs>32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Goudy Old Style</vt:lpstr>
      <vt:lpstr>Impact</vt:lpstr>
      <vt:lpstr>Rockwell</vt:lpstr>
      <vt:lpstr>Inkwell</vt:lpstr>
      <vt:lpstr>Storyboarding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Rowland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Storyboarding</dc:title>
  <dc:creator>Mr Allen</dc:creator>
  <cp:lastModifiedBy>Matthew Trueba</cp:lastModifiedBy>
  <cp:revision>41</cp:revision>
  <dcterms:created xsi:type="dcterms:W3CDTF">2016-03-23T17:08:10Z</dcterms:created>
  <dcterms:modified xsi:type="dcterms:W3CDTF">2018-10-26T21:36:05Z</dcterms:modified>
</cp:coreProperties>
</file>