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59" r:id="rId6"/>
    <p:sldId id="260" r:id="rId7"/>
    <p:sldId id="261" r:id="rId8"/>
    <p:sldId id="275" r:id="rId9"/>
    <p:sldId id="269" r:id="rId10"/>
    <p:sldId id="262" r:id="rId11"/>
    <p:sldId id="263" r:id="rId12"/>
    <p:sldId id="264" r:id="rId13"/>
    <p:sldId id="265" r:id="rId14"/>
    <p:sldId id="266" r:id="rId15"/>
    <p:sldId id="267"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3"/>
    <p:restoredTop sz="94657"/>
  </p:normalViewPr>
  <p:slideViewPr>
    <p:cSldViewPr snapToGrid="0" snapToObjects="1">
      <p:cViewPr varScale="1">
        <p:scale>
          <a:sx n="143" d="100"/>
          <a:sy n="143" d="100"/>
        </p:scale>
        <p:origin x="212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2/4/20</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dirty="0"/>
              <a:t>Lighting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249" y="1847637"/>
            <a:ext cx="6949831" cy="4057415"/>
          </a:xfrm>
          <a:prstGeom prst="rect">
            <a:avLst/>
          </a:prstGeom>
        </p:spPr>
      </p:pic>
    </p:spTree>
    <p:extLst>
      <p:ext uri="{BB962C8B-B14F-4D97-AF65-F5344CB8AC3E}">
        <p14:creationId xmlns:p14="http://schemas.microsoft.com/office/powerpoint/2010/main" val="253738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777"/>
            <a:ext cx="7772400" cy="978408"/>
          </a:xfrm>
        </p:spPr>
        <p:txBody>
          <a:bodyPr/>
          <a:lstStyle/>
          <a:p>
            <a:r>
              <a:rPr lang="en-US" sz="4800" dirty="0"/>
              <a:t>Example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63" y="1570675"/>
            <a:ext cx="8102811" cy="4557831"/>
          </a:xfrm>
          <a:prstGeom prst="rect">
            <a:avLst/>
          </a:prstGeom>
        </p:spPr>
      </p:pic>
    </p:spTree>
    <p:extLst>
      <p:ext uri="{BB962C8B-B14F-4D97-AF65-F5344CB8AC3E}">
        <p14:creationId xmlns:p14="http://schemas.microsoft.com/office/powerpoint/2010/main" val="389777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777"/>
            <a:ext cx="7772400" cy="978408"/>
          </a:xfrm>
        </p:spPr>
        <p:txBody>
          <a:bodyPr/>
          <a:lstStyle/>
          <a:p>
            <a:r>
              <a:rPr lang="en-US" sz="4800" dirty="0"/>
              <a:t>Example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0" y="1148654"/>
            <a:ext cx="8582818" cy="5401874"/>
          </a:xfrm>
          <a:prstGeom prst="rect">
            <a:avLst/>
          </a:prstGeom>
        </p:spPr>
      </p:pic>
    </p:spTree>
    <p:extLst>
      <p:ext uri="{BB962C8B-B14F-4D97-AF65-F5344CB8AC3E}">
        <p14:creationId xmlns:p14="http://schemas.microsoft.com/office/powerpoint/2010/main" val="374083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777"/>
            <a:ext cx="7772400" cy="978408"/>
          </a:xfrm>
        </p:spPr>
        <p:txBody>
          <a:bodyPr/>
          <a:lstStyle/>
          <a:p>
            <a:r>
              <a:rPr lang="en-US" sz="4800" dirty="0"/>
              <a:t>Example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0" y="1435674"/>
            <a:ext cx="8582818" cy="4827835"/>
          </a:xfrm>
          <a:prstGeom prst="rect">
            <a:avLst/>
          </a:prstGeom>
        </p:spPr>
      </p:pic>
    </p:spTree>
    <p:extLst>
      <p:ext uri="{BB962C8B-B14F-4D97-AF65-F5344CB8AC3E}">
        <p14:creationId xmlns:p14="http://schemas.microsoft.com/office/powerpoint/2010/main" val="286844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Lighting Techniques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1628309"/>
            <a:ext cx="6454282" cy="584776"/>
          </a:xfrm>
          <a:prstGeom prst="rect">
            <a:avLst/>
          </a:prstGeom>
          <a:noFill/>
        </p:spPr>
        <p:txBody>
          <a:bodyPr wrap="square" rtlCol="0">
            <a:spAutoFit/>
          </a:bodyPr>
          <a:lstStyle/>
          <a:p>
            <a:pPr algn="ctr"/>
            <a:r>
              <a:rPr lang="en-US" sz="3200" u="sng" dirty="0">
                <a:solidFill>
                  <a:schemeClr val="bg1"/>
                </a:solidFill>
                <a:effectLst>
                  <a:outerShdw blurRad="50800" dist="38100" dir="2700000" algn="tl" rotWithShape="0">
                    <a:srgbClr val="000000">
                      <a:alpha val="43000"/>
                    </a:srgbClr>
                  </a:outerShdw>
                </a:effectLst>
              </a:rPr>
              <a:t>2 Point Lighting</a:t>
            </a:r>
          </a:p>
        </p:txBody>
      </p:sp>
      <p:sp>
        <p:nvSpPr>
          <p:cNvPr id="6" name="TextBox 5"/>
          <p:cNvSpPr txBox="1"/>
          <p:nvPr/>
        </p:nvSpPr>
        <p:spPr>
          <a:xfrm>
            <a:off x="1342907" y="2308436"/>
            <a:ext cx="6454282"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Uses </a:t>
            </a:r>
            <a:r>
              <a:rPr lang="en-US" u="sng" dirty="0">
                <a:solidFill>
                  <a:schemeClr val="bg1"/>
                </a:solidFill>
                <a:effectLst>
                  <a:outerShdw blurRad="50800" dist="38100" dir="2700000" algn="tl" rotWithShape="0">
                    <a:srgbClr val="000000">
                      <a:alpha val="43000"/>
                    </a:srgbClr>
                  </a:outerShdw>
                </a:effectLst>
              </a:rPr>
              <a:t>key light </a:t>
            </a:r>
            <a:r>
              <a:rPr lang="en-US" dirty="0">
                <a:solidFill>
                  <a:schemeClr val="bg1"/>
                </a:solidFill>
                <a:effectLst>
                  <a:outerShdw blurRad="50800" dist="38100" dir="2700000" algn="tl" rotWithShape="0">
                    <a:srgbClr val="000000">
                      <a:alpha val="43000"/>
                    </a:srgbClr>
                  </a:outerShdw>
                </a:effectLst>
              </a:rPr>
              <a:t>and </a:t>
            </a:r>
            <a:r>
              <a:rPr lang="en-US" u="sng" dirty="0">
                <a:solidFill>
                  <a:schemeClr val="bg1"/>
                </a:solidFill>
                <a:effectLst>
                  <a:outerShdw blurRad="50800" dist="38100" dir="2700000" algn="tl" rotWithShape="0">
                    <a:srgbClr val="000000">
                      <a:alpha val="43000"/>
                    </a:srgbClr>
                  </a:outerShdw>
                </a:effectLst>
              </a:rPr>
              <a:t>fill</a:t>
            </a:r>
            <a:r>
              <a:rPr lang="en-US" dirty="0">
                <a:solidFill>
                  <a:schemeClr val="bg1"/>
                </a:solidFill>
                <a:effectLst>
                  <a:outerShdw blurRad="50800" dist="38100" dir="2700000" algn="tl" rotWithShape="0">
                    <a:srgbClr val="000000">
                      <a:alpha val="43000"/>
                    </a:srgbClr>
                  </a:outerShdw>
                </a:effectLst>
              </a:rPr>
              <a:t> or </a:t>
            </a:r>
            <a:r>
              <a:rPr lang="en-US" u="sng" dirty="0">
                <a:solidFill>
                  <a:schemeClr val="bg1"/>
                </a:solidFill>
                <a:effectLst>
                  <a:outerShdw blurRad="50800" dist="38100" dir="2700000" algn="tl" rotWithShape="0">
                    <a:srgbClr val="000000">
                      <a:alpha val="43000"/>
                    </a:srgbClr>
                  </a:outerShdw>
                </a:effectLst>
              </a:rPr>
              <a:t>backlight</a:t>
            </a:r>
            <a:r>
              <a:rPr lang="en-US" dirty="0">
                <a:solidFill>
                  <a:schemeClr val="bg1"/>
                </a:solidFill>
                <a:effectLst>
                  <a:outerShdw blurRad="50800" dist="38100" dir="2700000" algn="tl" rotWithShape="0">
                    <a:srgbClr val="000000">
                      <a:alpha val="43000"/>
                    </a:srgbClr>
                  </a:outerShdw>
                </a:effectLst>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2907" y="3677919"/>
            <a:ext cx="3097015" cy="1741921"/>
          </a:xfrm>
          <a:prstGeom prst="rect">
            <a:avLst/>
          </a:prstGeom>
          <a:ln>
            <a:solidFill>
              <a:schemeClr val="bg1">
                <a:alpha val="70000"/>
              </a:schemeClr>
            </a:solidFill>
          </a:ln>
        </p:spPr>
      </p:pic>
      <p:sp>
        <p:nvSpPr>
          <p:cNvPr id="9" name="TextBox 8"/>
          <p:cNvSpPr txBox="1"/>
          <p:nvPr/>
        </p:nvSpPr>
        <p:spPr>
          <a:xfrm>
            <a:off x="1342907" y="2677768"/>
            <a:ext cx="6454282"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Using </a:t>
            </a:r>
            <a:r>
              <a:rPr lang="en-US" u="sng" dirty="0">
                <a:solidFill>
                  <a:schemeClr val="bg1"/>
                </a:solidFill>
                <a:effectLst>
                  <a:outerShdw blurRad="50800" dist="38100" dir="2700000" algn="tl" rotWithShape="0">
                    <a:srgbClr val="000000">
                      <a:alpha val="43000"/>
                    </a:srgbClr>
                  </a:outerShdw>
                </a:effectLst>
              </a:rPr>
              <a:t>key</a:t>
            </a:r>
            <a:r>
              <a:rPr lang="en-US" dirty="0">
                <a:solidFill>
                  <a:schemeClr val="bg1"/>
                </a:solidFill>
                <a:effectLst>
                  <a:outerShdw blurRad="50800" dist="38100" dir="2700000" algn="tl" rotWithShape="0">
                    <a:srgbClr val="000000">
                      <a:alpha val="43000"/>
                    </a:srgbClr>
                  </a:outerShdw>
                </a:effectLst>
              </a:rPr>
              <a:t> and </a:t>
            </a:r>
            <a:r>
              <a:rPr lang="en-US" u="sng" dirty="0">
                <a:solidFill>
                  <a:schemeClr val="bg1"/>
                </a:solidFill>
                <a:effectLst>
                  <a:outerShdw blurRad="50800" dist="38100" dir="2700000" algn="tl" rotWithShape="0">
                    <a:srgbClr val="000000">
                      <a:alpha val="43000"/>
                    </a:srgbClr>
                  </a:outerShdw>
                </a:effectLst>
              </a:rPr>
              <a:t>fill</a:t>
            </a:r>
            <a:r>
              <a:rPr lang="en-US" dirty="0">
                <a:solidFill>
                  <a:schemeClr val="bg1"/>
                </a:solidFill>
                <a:effectLst>
                  <a:outerShdw blurRad="50800" dist="38100" dir="2700000" algn="tl" rotWithShape="0">
                    <a:srgbClr val="000000">
                      <a:alpha val="43000"/>
                    </a:srgbClr>
                  </a:outerShdw>
                </a:effectLst>
              </a:rPr>
              <a:t> creates a flat/even look for your image.</a:t>
            </a:r>
          </a:p>
        </p:txBody>
      </p:sp>
      <p:sp>
        <p:nvSpPr>
          <p:cNvPr id="10" name="TextBox 9"/>
          <p:cNvSpPr txBox="1"/>
          <p:nvPr/>
        </p:nvSpPr>
        <p:spPr>
          <a:xfrm>
            <a:off x="1342907" y="3047100"/>
            <a:ext cx="6454282"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Using </a:t>
            </a:r>
            <a:r>
              <a:rPr lang="en-US" u="sng" dirty="0">
                <a:solidFill>
                  <a:schemeClr val="bg1"/>
                </a:solidFill>
                <a:effectLst>
                  <a:outerShdw blurRad="50800" dist="38100" dir="2700000" algn="tl" rotWithShape="0">
                    <a:srgbClr val="000000">
                      <a:alpha val="43000"/>
                    </a:srgbClr>
                  </a:outerShdw>
                </a:effectLst>
              </a:rPr>
              <a:t>key</a:t>
            </a:r>
            <a:r>
              <a:rPr lang="en-US" dirty="0">
                <a:solidFill>
                  <a:schemeClr val="bg1"/>
                </a:solidFill>
                <a:effectLst>
                  <a:outerShdw blurRad="50800" dist="38100" dir="2700000" algn="tl" rotWithShape="0">
                    <a:srgbClr val="000000">
                      <a:alpha val="43000"/>
                    </a:srgbClr>
                  </a:outerShdw>
                </a:effectLst>
              </a:rPr>
              <a:t> and </a:t>
            </a:r>
            <a:r>
              <a:rPr lang="en-US" u="sng" dirty="0">
                <a:solidFill>
                  <a:schemeClr val="bg1"/>
                </a:solidFill>
                <a:effectLst>
                  <a:outerShdw blurRad="50800" dist="38100" dir="2700000" algn="tl" rotWithShape="0">
                    <a:srgbClr val="000000">
                      <a:alpha val="43000"/>
                    </a:srgbClr>
                  </a:outerShdw>
                </a:effectLst>
              </a:rPr>
              <a:t>back</a:t>
            </a:r>
            <a:r>
              <a:rPr lang="en-US" dirty="0">
                <a:solidFill>
                  <a:schemeClr val="bg1"/>
                </a:solidFill>
                <a:effectLst>
                  <a:outerShdw blurRad="50800" dist="38100" dir="2700000" algn="tl" rotWithShape="0">
                    <a:srgbClr val="000000">
                      <a:alpha val="43000"/>
                    </a:srgbClr>
                  </a:outerShdw>
                </a:effectLst>
              </a:rPr>
              <a:t> creates a three dimensional look.</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174" y="3677919"/>
            <a:ext cx="3097015" cy="1676219"/>
          </a:xfrm>
          <a:prstGeom prst="rect">
            <a:avLst/>
          </a:prstGeom>
          <a:ln>
            <a:solidFill>
              <a:schemeClr val="bg1">
                <a:alpha val="70000"/>
              </a:schemeClr>
            </a:solidFill>
          </a:ln>
        </p:spPr>
      </p:pic>
    </p:spTree>
    <p:extLst>
      <p:ext uri="{BB962C8B-B14F-4D97-AF65-F5344CB8AC3E}">
        <p14:creationId xmlns:p14="http://schemas.microsoft.com/office/powerpoint/2010/main" val="17400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 presetClass="entr" presetSubtype="1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9" presetClass="entr" presetSubtype="0" fill="hold" nodeType="with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3" presetClass="entr" presetSubtype="10" fill="hold" grpId="0"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9" presetClass="entr" presetSubtype="0" fill="hold" nodeType="withEffect">
                                  <p:stCondLst>
                                    <p:cond delay="200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Lighting Techniques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1628309"/>
            <a:ext cx="6454282" cy="584776"/>
          </a:xfrm>
          <a:prstGeom prst="rect">
            <a:avLst/>
          </a:prstGeom>
          <a:noFill/>
        </p:spPr>
        <p:txBody>
          <a:bodyPr wrap="square" rtlCol="0">
            <a:spAutoFit/>
          </a:bodyPr>
          <a:lstStyle/>
          <a:p>
            <a:pPr algn="ctr"/>
            <a:r>
              <a:rPr lang="en-US" sz="3200" u="sng" dirty="0">
                <a:solidFill>
                  <a:schemeClr val="bg1"/>
                </a:solidFill>
                <a:effectLst>
                  <a:outerShdw blurRad="50800" dist="38100" dir="2700000" algn="tl" rotWithShape="0">
                    <a:srgbClr val="000000">
                      <a:alpha val="43000"/>
                    </a:srgbClr>
                  </a:outerShdw>
                </a:effectLst>
              </a:rPr>
              <a:t>2 Point Lighting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275" y="2359208"/>
            <a:ext cx="6454282" cy="3628762"/>
          </a:xfrm>
          <a:prstGeom prst="rect">
            <a:avLst/>
          </a:prstGeom>
          <a:ln>
            <a:solidFill>
              <a:schemeClr val="bg1">
                <a:alpha val="70000"/>
              </a:schemeClr>
            </a:solidFill>
          </a:ln>
        </p:spPr>
      </p:pic>
    </p:spTree>
    <p:extLst>
      <p:ext uri="{BB962C8B-B14F-4D97-AF65-F5344CB8AC3E}">
        <p14:creationId xmlns:p14="http://schemas.microsoft.com/office/powerpoint/2010/main" val="32625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 presetClass="entr" presetSubtype="1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9" presetClass="entr" presetSubtype="0" fill="hold" nodeType="with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a:t>
            </a:r>
            <a:r>
              <a:rPr lang="en-US" sz="4800"/>
              <a:t>Lighting Techniques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1628309"/>
            <a:ext cx="6454282" cy="584776"/>
          </a:xfrm>
          <a:prstGeom prst="rect">
            <a:avLst/>
          </a:prstGeom>
          <a:noFill/>
        </p:spPr>
        <p:txBody>
          <a:bodyPr wrap="square" rtlCol="0">
            <a:spAutoFit/>
          </a:bodyPr>
          <a:lstStyle/>
          <a:p>
            <a:pPr algn="ctr"/>
            <a:r>
              <a:rPr lang="en-US" sz="3200" u="sng" dirty="0">
                <a:solidFill>
                  <a:schemeClr val="bg1"/>
                </a:solidFill>
                <a:effectLst>
                  <a:outerShdw blurRad="50800" dist="38100" dir="2700000" algn="tl" rotWithShape="0">
                    <a:srgbClr val="000000">
                      <a:alpha val="43000"/>
                    </a:srgbClr>
                  </a:outerShdw>
                </a:effectLst>
              </a:rPr>
              <a:t>1 Point Lighting</a:t>
            </a:r>
          </a:p>
        </p:txBody>
      </p:sp>
      <p:sp>
        <p:nvSpPr>
          <p:cNvPr id="6" name="TextBox 5"/>
          <p:cNvSpPr txBox="1"/>
          <p:nvPr/>
        </p:nvSpPr>
        <p:spPr>
          <a:xfrm>
            <a:off x="1342907" y="2308436"/>
            <a:ext cx="6454282"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Uses just one light source.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976" y="3070409"/>
            <a:ext cx="4404745" cy="3011745"/>
          </a:xfrm>
          <a:prstGeom prst="rect">
            <a:avLst/>
          </a:prstGeom>
          <a:ln>
            <a:solidFill>
              <a:schemeClr val="bg1">
                <a:alpha val="70000"/>
              </a:schemeClr>
            </a:solidFill>
          </a:ln>
        </p:spPr>
      </p:pic>
      <p:sp>
        <p:nvSpPr>
          <p:cNvPr id="9" name="TextBox 8"/>
          <p:cNvSpPr txBox="1"/>
          <p:nvPr/>
        </p:nvSpPr>
        <p:spPr>
          <a:xfrm>
            <a:off x="1342907" y="2677768"/>
            <a:ext cx="6454282"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Creates a dramatic/mysterious look for your image.</a:t>
            </a:r>
          </a:p>
        </p:txBody>
      </p:sp>
    </p:spTree>
    <p:extLst>
      <p:ext uri="{BB962C8B-B14F-4D97-AF65-F5344CB8AC3E}">
        <p14:creationId xmlns:p14="http://schemas.microsoft.com/office/powerpoint/2010/main" val="124107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 presetClass="entr" presetSubtype="1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9" presetClass="entr" presetSubtype="0" fill="hold" nodeType="with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3" presetClass="entr" presetSubtype="10" fill="hold" grpId="0"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332"/>
            <a:ext cx="7772400" cy="978408"/>
          </a:xfrm>
        </p:spPr>
        <p:txBody>
          <a:bodyPr/>
          <a:lstStyle/>
          <a:p>
            <a:r>
              <a:rPr lang="en-US" sz="4000" dirty="0"/>
              <a:t>Guess the lighting technique…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857" y="1160817"/>
            <a:ext cx="3239743" cy="4932345"/>
          </a:xfrm>
          <a:prstGeom prst="rect">
            <a:avLst/>
          </a:prstGeom>
        </p:spPr>
      </p:pic>
      <p:sp>
        <p:nvSpPr>
          <p:cNvPr id="5" name="Title 1"/>
          <p:cNvSpPr txBox="1">
            <a:spLocks/>
          </p:cNvSpPr>
          <p:nvPr/>
        </p:nvSpPr>
        <p:spPr>
          <a:xfrm>
            <a:off x="685800" y="4833221"/>
            <a:ext cx="7772400" cy="97840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4000" dirty="0"/>
              <a:t>2 Point</a:t>
            </a:r>
          </a:p>
        </p:txBody>
      </p:sp>
    </p:spTree>
    <p:extLst>
      <p:ext uri="{BB962C8B-B14F-4D97-AF65-F5344CB8AC3E}">
        <p14:creationId xmlns:p14="http://schemas.microsoft.com/office/powerpoint/2010/main" val="33497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332"/>
            <a:ext cx="7772400" cy="978408"/>
          </a:xfrm>
        </p:spPr>
        <p:txBody>
          <a:bodyPr/>
          <a:lstStyle/>
          <a:p>
            <a:r>
              <a:rPr lang="en-US" sz="4000" dirty="0"/>
              <a:t>Guess the lighting technique…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09" y="1656820"/>
            <a:ext cx="7796519" cy="4385542"/>
          </a:xfrm>
          <a:prstGeom prst="rect">
            <a:avLst/>
          </a:prstGeom>
        </p:spPr>
      </p:pic>
      <p:sp>
        <p:nvSpPr>
          <p:cNvPr id="5" name="Title 1"/>
          <p:cNvSpPr txBox="1">
            <a:spLocks/>
          </p:cNvSpPr>
          <p:nvPr/>
        </p:nvSpPr>
        <p:spPr>
          <a:xfrm>
            <a:off x="685800" y="4833221"/>
            <a:ext cx="7772400" cy="97840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4000" dirty="0"/>
              <a:t>3 Point</a:t>
            </a:r>
          </a:p>
        </p:txBody>
      </p:sp>
    </p:spTree>
    <p:extLst>
      <p:ext uri="{BB962C8B-B14F-4D97-AF65-F5344CB8AC3E}">
        <p14:creationId xmlns:p14="http://schemas.microsoft.com/office/powerpoint/2010/main" val="7235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332"/>
            <a:ext cx="7772400" cy="978408"/>
          </a:xfrm>
        </p:spPr>
        <p:txBody>
          <a:bodyPr/>
          <a:lstStyle/>
          <a:p>
            <a:r>
              <a:rPr lang="en-US" sz="4000" dirty="0"/>
              <a:t>Guess the lighting technique…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427" y="1656820"/>
            <a:ext cx="6580883" cy="4385542"/>
          </a:xfrm>
          <a:prstGeom prst="rect">
            <a:avLst/>
          </a:prstGeom>
        </p:spPr>
      </p:pic>
      <p:sp>
        <p:nvSpPr>
          <p:cNvPr id="5" name="Title 1"/>
          <p:cNvSpPr txBox="1">
            <a:spLocks/>
          </p:cNvSpPr>
          <p:nvPr/>
        </p:nvSpPr>
        <p:spPr>
          <a:xfrm>
            <a:off x="685800" y="4833221"/>
            <a:ext cx="7772400" cy="97840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4000" dirty="0"/>
              <a:t>1 Point</a:t>
            </a:r>
          </a:p>
        </p:txBody>
      </p:sp>
    </p:spTree>
    <p:extLst>
      <p:ext uri="{BB962C8B-B14F-4D97-AF65-F5344CB8AC3E}">
        <p14:creationId xmlns:p14="http://schemas.microsoft.com/office/powerpoint/2010/main" val="37767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332"/>
            <a:ext cx="7772400" cy="978408"/>
          </a:xfrm>
        </p:spPr>
        <p:txBody>
          <a:bodyPr/>
          <a:lstStyle/>
          <a:p>
            <a:r>
              <a:rPr lang="en-US" sz="4000" dirty="0"/>
              <a:t>Guess the lighting technique…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591" y="1656820"/>
            <a:ext cx="3672555" cy="4385542"/>
          </a:xfrm>
          <a:prstGeom prst="rect">
            <a:avLst/>
          </a:prstGeom>
        </p:spPr>
      </p:pic>
      <p:sp>
        <p:nvSpPr>
          <p:cNvPr id="5" name="Title 1"/>
          <p:cNvSpPr txBox="1">
            <a:spLocks/>
          </p:cNvSpPr>
          <p:nvPr/>
        </p:nvSpPr>
        <p:spPr>
          <a:xfrm>
            <a:off x="685800" y="4833221"/>
            <a:ext cx="7772400" cy="97840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4000" dirty="0"/>
              <a:t>2 Point</a:t>
            </a:r>
          </a:p>
        </p:txBody>
      </p:sp>
    </p:spTree>
    <p:extLst>
      <p:ext uri="{BB962C8B-B14F-4D97-AF65-F5344CB8AC3E}">
        <p14:creationId xmlns:p14="http://schemas.microsoft.com/office/powerpoint/2010/main" val="34848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dirty="0"/>
              <a:t>Lighting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1549132"/>
            <a:ext cx="6828057" cy="4626598"/>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2005564"/>
            <a:ext cx="6454282" cy="646331"/>
          </a:xfrm>
          <a:prstGeom prst="rect">
            <a:avLst/>
          </a:prstGeom>
          <a:noFill/>
        </p:spPr>
        <p:txBody>
          <a:bodyPr wrap="square" rtlCol="0">
            <a:spAutoFit/>
          </a:bodyPr>
          <a:lstStyle/>
          <a:p>
            <a:pPr algn="ctr"/>
            <a:r>
              <a:rPr lang="en-US" dirty="0">
                <a:solidFill>
                  <a:schemeClr val="bg1"/>
                </a:solidFill>
                <a:effectLst>
                  <a:outerShdw blurRad="50800" dist="38100" dir="2700000" algn="tl" rotWithShape="0">
                    <a:srgbClr val="000000">
                      <a:alpha val="43000"/>
                    </a:srgbClr>
                  </a:outerShdw>
                </a:effectLst>
              </a:rPr>
              <a:t>Lighting is one of the most important, yet most unnoticed aspects of film.</a:t>
            </a:r>
          </a:p>
        </p:txBody>
      </p:sp>
      <p:sp>
        <p:nvSpPr>
          <p:cNvPr id="7" name="TextBox 6"/>
          <p:cNvSpPr txBox="1"/>
          <p:nvPr/>
        </p:nvSpPr>
        <p:spPr>
          <a:xfrm>
            <a:off x="1342907" y="3106532"/>
            <a:ext cx="6454282"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Lighting determines the quality of your project</a:t>
            </a:r>
          </a:p>
        </p:txBody>
      </p:sp>
      <p:sp>
        <p:nvSpPr>
          <p:cNvPr id="8" name="TextBox 7"/>
          <p:cNvSpPr txBox="1"/>
          <p:nvPr/>
        </p:nvSpPr>
        <p:spPr>
          <a:xfrm>
            <a:off x="1342907" y="3996597"/>
            <a:ext cx="6454282"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Lighting can determine mood</a:t>
            </a:r>
          </a:p>
        </p:txBody>
      </p:sp>
      <p:sp>
        <p:nvSpPr>
          <p:cNvPr id="9" name="TextBox 8"/>
          <p:cNvSpPr txBox="1"/>
          <p:nvPr/>
        </p:nvSpPr>
        <p:spPr>
          <a:xfrm>
            <a:off x="1342907" y="4355655"/>
            <a:ext cx="6454282" cy="646331"/>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Lighting can improve the appearance of actors, sets, and objects on sets</a:t>
            </a:r>
          </a:p>
        </p:txBody>
      </p:sp>
      <p:sp>
        <p:nvSpPr>
          <p:cNvPr id="10" name="TextBox 9">
            <a:extLst>
              <a:ext uri="{FF2B5EF4-FFF2-40B4-BE49-F238E27FC236}">
                <a16:creationId xmlns:a16="http://schemas.microsoft.com/office/drawing/2014/main" id="{1509E537-6289-B24F-A204-5AA4DC2ABE7A}"/>
              </a:ext>
            </a:extLst>
          </p:cNvPr>
          <p:cNvSpPr txBox="1"/>
          <p:nvPr/>
        </p:nvSpPr>
        <p:spPr>
          <a:xfrm>
            <a:off x="3248045" y="3424056"/>
            <a:ext cx="4914055"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Bad lighting = Bad footage</a:t>
            </a:r>
          </a:p>
        </p:txBody>
      </p:sp>
      <p:sp>
        <p:nvSpPr>
          <p:cNvPr id="11" name="TextBox 10">
            <a:extLst>
              <a:ext uri="{FF2B5EF4-FFF2-40B4-BE49-F238E27FC236}">
                <a16:creationId xmlns:a16="http://schemas.microsoft.com/office/drawing/2014/main" id="{42C76ACD-2DE7-704E-B5BE-FF233DCD7E0B}"/>
              </a:ext>
            </a:extLst>
          </p:cNvPr>
          <p:cNvSpPr txBox="1"/>
          <p:nvPr/>
        </p:nvSpPr>
        <p:spPr>
          <a:xfrm>
            <a:off x="3248045" y="3699129"/>
            <a:ext cx="4914055"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Good lighting = Good footage</a:t>
            </a:r>
          </a:p>
        </p:txBody>
      </p:sp>
    </p:spTree>
    <p:extLst>
      <p:ext uri="{BB962C8B-B14F-4D97-AF65-F5344CB8AC3E}">
        <p14:creationId xmlns:p14="http://schemas.microsoft.com/office/powerpoint/2010/main" val="405291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 presetClass="entr" presetSubtype="1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2710"/>
            <a:ext cx="7772400" cy="978408"/>
          </a:xfrm>
        </p:spPr>
        <p:txBody>
          <a:bodyPr/>
          <a:lstStyle/>
          <a:p>
            <a:r>
              <a:rPr lang="en-US" sz="4000" dirty="0"/>
              <a:t>Now it’s your turn…</a:t>
            </a:r>
          </a:p>
        </p:txBody>
      </p:sp>
      <p:sp>
        <p:nvSpPr>
          <p:cNvPr id="3" name="Title 1"/>
          <p:cNvSpPr txBox="1">
            <a:spLocks/>
          </p:cNvSpPr>
          <p:nvPr/>
        </p:nvSpPr>
        <p:spPr>
          <a:xfrm>
            <a:off x="685800" y="2134800"/>
            <a:ext cx="7772400" cy="3530893"/>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2400" dirty="0"/>
              <a:t>Using the class cameras, in </a:t>
            </a:r>
            <a:r>
              <a:rPr lang="en-US" sz="2400" u="sng" dirty="0"/>
              <a:t>groups of 4-6</a:t>
            </a:r>
            <a:r>
              <a:rPr lang="en-US" sz="2400" dirty="0"/>
              <a:t>, you and your group are going to capture 2 examples of each of the basic lighting techniques.  This assignment is worth a total of </a:t>
            </a:r>
            <a:r>
              <a:rPr lang="en-US" sz="2400" u="sng" dirty="0"/>
              <a:t>24 points</a:t>
            </a:r>
            <a:r>
              <a:rPr lang="en-US" sz="2400" dirty="0"/>
              <a:t> (4 points per photo) and is </a:t>
            </a:r>
            <a:r>
              <a:rPr lang="en-US" sz="2400" u="sng" dirty="0"/>
              <a:t>due at the end of the period.</a:t>
            </a:r>
          </a:p>
          <a:p>
            <a:endParaRPr lang="en-US" sz="800" u="sng" dirty="0"/>
          </a:p>
          <a:p>
            <a:endParaRPr lang="en-US" sz="800" u="sng" dirty="0"/>
          </a:p>
          <a:p>
            <a:endParaRPr lang="en-US" sz="800" u="sng" dirty="0"/>
          </a:p>
          <a:p>
            <a:endParaRPr lang="en-US" sz="800" u="sng" dirty="0"/>
          </a:p>
          <a:p>
            <a:endParaRPr lang="en-US" sz="800" u="sng" dirty="0"/>
          </a:p>
          <a:p>
            <a:pPr algn="l"/>
            <a:r>
              <a:rPr lang="en-US" sz="2400" dirty="0"/>
              <a:t>*Each photo must have a different subject or background! </a:t>
            </a:r>
            <a:endParaRPr lang="en-US" sz="2400" u="sng" dirty="0"/>
          </a:p>
        </p:txBody>
      </p:sp>
    </p:spTree>
    <p:extLst>
      <p:ext uri="{BB962C8B-B14F-4D97-AF65-F5344CB8AC3E}">
        <p14:creationId xmlns:p14="http://schemas.microsoft.com/office/powerpoint/2010/main" val="109634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a:t>
            </a:r>
            <a:r>
              <a:rPr lang="en-US" sz="4800"/>
              <a:t>Lighting Techniques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2597084"/>
            <a:ext cx="6454282" cy="1938992"/>
          </a:xfrm>
          <a:prstGeom prst="rect">
            <a:avLst/>
          </a:prstGeom>
          <a:noFill/>
        </p:spPr>
        <p:txBody>
          <a:bodyPr wrap="square" rtlCol="0">
            <a:spAutoFit/>
          </a:bodyPr>
          <a:lstStyle/>
          <a:p>
            <a:pPr marL="285750" indent="-285750" algn="ctr">
              <a:buFont typeface="Arial"/>
              <a:buChar char="•"/>
            </a:pPr>
            <a:r>
              <a:rPr lang="en-US" sz="4000" dirty="0">
                <a:solidFill>
                  <a:schemeClr val="bg1"/>
                </a:solidFill>
                <a:effectLst>
                  <a:outerShdw blurRad="50800" dist="38100" dir="2700000" algn="tl" rotWithShape="0">
                    <a:srgbClr val="000000">
                      <a:alpha val="43000"/>
                    </a:srgbClr>
                  </a:outerShdw>
                </a:effectLst>
              </a:rPr>
              <a:t>3 Point</a:t>
            </a:r>
          </a:p>
          <a:p>
            <a:pPr marL="285750" indent="-285750" algn="ctr">
              <a:buFont typeface="Arial"/>
              <a:buChar char="•"/>
            </a:pPr>
            <a:r>
              <a:rPr lang="en-US" sz="4000" dirty="0">
                <a:solidFill>
                  <a:schemeClr val="bg1"/>
                </a:solidFill>
                <a:effectLst>
                  <a:outerShdw blurRad="50800" dist="38100" dir="2700000" algn="tl" rotWithShape="0">
                    <a:srgbClr val="000000">
                      <a:alpha val="43000"/>
                    </a:srgbClr>
                  </a:outerShdw>
                </a:effectLst>
              </a:rPr>
              <a:t>2 Point</a:t>
            </a:r>
          </a:p>
          <a:p>
            <a:pPr marL="285750" indent="-285750" algn="ctr">
              <a:buFont typeface="Arial"/>
              <a:buChar char="•"/>
            </a:pPr>
            <a:r>
              <a:rPr lang="en-US" sz="4000" dirty="0">
                <a:solidFill>
                  <a:schemeClr val="bg1"/>
                </a:solidFill>
                <a:effectLst>
                  <a:outerShdw blurRad="50800" dist="38100" dir="2700000" algn="tl" rotWithShape="0">
                    <a:srgbClr val="000000">
                      <a:alpha val="43000"/>
                    </a:srgbClr>
                  </a:outerShdw>
                </a:effectLst>
              </a:rPr>
              <a:t>1 Point</a:t>
            </a:r>
          </a:p>
        </p:txBody>
      </p:sp>
    </p:spTree>
    <p:extLst>
      <p:ext uri="{BB962C8B-B14F-4D97-AF65-F5344CB8AC3E}">
        <p14:creationId xmlns:p14="http://schemas.microsoft.com/office/powerpoint/2010/main" val="38696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a:t>
            </a:r>
            <a:r>
              <a:rPr lang="en-US" sz="4800"/>
              <a:t>Lighting Techniques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1628309"/>
            <a:ext cx="6454282" cy="584776"/>
          </a:xfrm>
          <a:prstGeom prst="rect">
            <a:avLst/>
          </a:prstGeom>
          <a:noFill/>
        </p:spPr>
        <p:txBody>
          <a:bodyPr wrap="square" rtlCol="0">
            <a:spAutoFit/>
          </a:bodyPr>
          <a:lstStyle/>
          <a:p>
            <a:pPr algn="ctr"/>
            <a:r>
              <a:rPr lang="en-US" sz="3200" u="sng" dirty="0">
                <a:solidFill>
                  <a:schemeClr val="bg1"/>
                </a:solidFill>
                <a:effectLst>
                  <a:outerShdw blurRad="50800" dist="38100" dir="2700000" algn="tl" rotWithShape="0">
                    <a:srgbClr val="000000">
                      <a:alpha val="43000"/>
                    </a:srgbClr>
                  </a:outerShdw>
                </a:effectLst>
              </a:rPr>
              <a:t>3 Point Lighting</a:t>
            </a:r>
          </a:p>
        </p:txBody>
      </p:sp>
      <p:sp>
        <p:nvSpPr>
          <p:cNvPr id="6" name="TextBox 5"/>
          <p:cNvSpPr txBox="1"/>
          <p:nvPr/>
        </p:nvSpPr>
        <p:spPr>
          <a:xfrm>
            <a:off x="1342907" y="2308436"/>
            <a:ext cx="6454282" cy="646331"/>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The most standard/common lighting of the three basic lighting techniques.</a:t>
            </a:r>
          </a:p>
        </p:txBody>
      </p:sp>
      <p:sp>
        <p:nvSpPr>
          <p:cNvPr id="9" name="TextBox 8"/>
          <p:cNvSpPr txBox="1"/>
          <p:nvPr/>
        </p:nvSpPr>
        <p:spPr>
          <a:xfrm>
            <a:off x="1342907" y="2954767"/>
            <a:ext cx="6454282" cy="369332"/>
          </a:xfrm>
          <a:prstGeom prst="rect">
            <a:avLst/>
          </a:prstGeom>
          <a:noFill/>
        </p:spPr>
        <p:txBody>
          <a:bodyPr wrap="square" rtlCol="0">
            <a:spAutoFit/>
          </a:body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Gives your subject a three dimensional appearance.</a:t>
            </a:r>
          </a:p>
        </p:txBody>
      </p:sp>
      <p:sp>
        <p:nvSpPr>
          <p:cNvPr id="10" name="TextBox 9"/>
          <p:cNvSpPr txBox="1"/>
          <p:nvPr/>
        </p:nvSpPr>
        <p:spPr>
          <a:xfrm>
            <a:off x="1344859" y="3334841"/>
            <a:ext cx="645428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Consists of three points of light…</a:t>
            </a:r>
          </a:p>
        </p:txBody>
      </p:sp>
      <p:sp>
        <p:nvSpPr>
          <p:cNvPr id="11" name="TextBox 10"/>
          <p:cNvSpPr txBox="1"/>
          <p:nvPr/>
        </p:nvSpPr>
        <p:spPr>
          <a:xfrm>
            <a:off x="2711809" y="3727713"/>
            <a:ext cx="508537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Key Light</a:t>
            </a:r>
          </a:p>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Fill Light</a:t>
            </a:r>
          </a:p>
          <a:p>
            <a:pPr marL="285750" indent="-285750">
              <a:buFont typeface="Arial"/>
              <a:buChar char="•"/>
            </a:pPr>
            <a:r>
              <a:rPr lang="en-US" dirty="0">
                <a:solidFill>
                  <a:schemeClr val="bg1"/>
                </a:solidFill>
                <a:effectLst>
                  <a:outerShdw blurRad="50800" dist="38100" dir="2700000" algn="tl" rotWithShape="0">
                    <a:srgbClr val="000000">
                      <a:alpha val="43000"/>
                    </a:srgbClr>
                  </a:outerShdw>
                </a:effectLst>
              </a:rPr>
              <a:t>Backlight</a:t>
            </a:r>
          </a:p>
        </p:txBody>
      </p:sp>
    </p:spTree>
    <p:extLst>
      <p:ext uri="{BB962C8B-B14F-4D97-AF65-F5344CB8AC3E}">
        <p14:creationId xmlns:p14="http://schemas.microsoft.com/office/powerpoint/2010/main" val="21785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a:t>
            </a:r>
            <a:r>
              <a:rPr lang="en-US" sz="4800"/>
              <a:t>Lighting Techniques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1628309"/>
            <a:ext cx="6454282" cy="584776"/>
          </a:xfrm>
          <a:prstGeom prst="rect">
            <a:avLst/>
          </a:prstGeom>
          <a:noFill/>
        </p:spPr>
        <p:txBody>
          <a:bodyPr wrap="square" rtlCol="0">
            <a:spAutoFit/>
          </a:bodyPr>
          <a:lstStyle/>
          <a:p>
            <a:pPr algn="ctr"/>
            <a:r>
              <a:rPr lang="en-US" sz="3200" u="sng" dirty="0">
                <a:solidFill>
                  <a:schemeClr val="bg1"/>
                </a:solidFill>
                <a:effectLst>
                  <a:outerShdw blurRad="50800" dist="38100" dir="2700000" algn="tl" rotWithShape="0">
                    <a:srgbClr val="000000">
                      <a:alpha val="43000"/>
                    </a:srgbClr>
                  </a:outerShdw>
                </a:effectLst>
              </a:rPr>
              <a:t>3 Point Lighting</a:t>
            </a:r>
          </a:p>
        </p:txBody>
      </p:sp>
      <p:sp>
        <p:nvSpPr>
          <p:cNvPr id="6" name="TextBox 5"/>
          <p:cNvSpPr txBox="1"/>
          <p:nvPr/>
        </p:nvSpPr>
        <p:spPr>
          <a:xfrm>
            <a:off x="1342907" y="2308436"/>
            <a:ext cx="6454282" cy="1200329"/>
          </a:xfrm>
          <a:prstGeom prst="rect">
            <a:avLst/>
          </a:prstGeom>
          <a:noFill/>
        </p:spPr>
        <p:txBody>
          <a:bodyPr wrap="square" rtlCol="0">
            <a:spAutoFit/>
          </a:bodyPr>
          <a:lstStyle/>
          <a:p>
            <a:r>
              <a:rPr lang="en-US" u="sng" dirty="0">
                <a:solidFill>
                  <a:schemeClr val="bg1"/>
                </a:solidFill>
                <a:effectLst>
                  <a:outerShdw blurRad="50800" dist="38100" dir="2700000" algn="tl" rotWithShape="0">
                    <a:srgbClr val="000000">
                      <a:alpha val="43000"/>
                    </a:srgbClr>
                  </a:outerShdw>
                </a:effectLst>
              </a:rPr>
              <a:t>1. Key Light:</a:t>
            </a:r>
            <a:r>
              <a:rPr lang="en-US" dirty="0">
                <a:solidFill>
                  <a:schemeClr val="bg1"/>
                </a:solidFill>
                <a:effectLst>
                  <a:outerShdw blurRad="50800" dist="38100" dir="2700000" algn="tl" rotWithShape="0">
                    <a:srgbClr val="000000">
                      <a:alpha val="43000"/>
                    </a:srgbClr>
                  </a:outerShdw>
                </a:effectLst>
              </a:rPr>
              <a:t> The key </a:t>
            </a:r>
            <a:r>
              <a:rPr lang="en-US">
                <a:solidFill>
                  <a:schemeClr val="bg1"/>
                </a:solidFill>
                <a:effectLst>
                  <a:outerShdw blurRad="50800" dist="38100" dir="2700000" algn="tl" rotWithShape="0">
                    <a:srgbClr val="000000">
                      <a:alpha val="43000"/>
                    </a:srgbClr>
                  </a:outerShdw>
                </a:effectLst>
              </a:rPr>
              <a:t>light is </a:t>
            </a:r>
            <a:r>
              <a:rPr lang="en-US" dirty="0">
                <a:solidFill>
                  <a:schemeClr val="bg1"/>
                </a:solidFill>
                <a:effectLst>
                  <a:outerShdw blurRad="50800" dist="38100" dir="2700000" algn="tl" rotWithShape="0">
                    <a:srgbClr val="000000">
                      <a:alpha val="43000"/>
                    </a:srgbClr>
                  </a:outerShdw>
                </a:effectLst>
              </a:rPr>
              <a:t>the main light.  It is usually the strongest and has the most influence on the scene.  It is placed to one side of the camera or subject so that that side is well lit and the other side has some shadow.</a:t>
            </a:r>
          </a:p>
        </p:txBody>
      </p:sp>
      <p:pic>
        <p:nvPicPr>
          <p:cNvPr id="7" name="Picture 6" descr="Key Ligh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170" y="3620234"/>
            <a:ext cx="2694356" cy="2384505"/>
          </a:xfrm>
          <a:prstGeom prst="rect">
            <a:avLst/>
          </a:prstGeom>
          <a:ln>
            <a:solidFill>
              <a:schemeClr val="bg1">
                <a:alpha val="70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620234"/>
            <a:ext cx="3072789" cy="2119164"/>
          </a:xfrm>
          <a:prstGeom prst="rect">
            <a:avLst/>
          </a:prstGeom>
          <a:ln>
            <a:solidFill>
              <a:schemeClr val="bg1">
                <a:alpha val="70000"/>
              </a:schemeClr>
            </a:solidFill>
          </a:ln>
        </p:spPr>
      </p:pic>
    </p:spTree>
    <p:extLst>
      <p:ext uri="{BB962C8B-B14F-4D97-AF65-F5344CB8AC3E}">
        <p14:creationId xmlns:p14="http://schemas.microsoft.com/office/powerpoint/2010/main" val="14905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9"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a:t>
            </a:r>
            <a:r>
              <a:rPr lang="en-US" sz="4800"/>
              <a:t>Lighting Techniques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1628309"/>
            <a:ext cx="6454282" cy="584776"/>
          </a:xfrm>
          <a:prstGeom prst="rect">
            <a:avLst/>
          </a:prstGeom>
          <a:noFill/>
        </p:spPr>
        <p:txBody>
          <a:bodyPr wrap="square" rtlCol="0">
            <a:spAutoFit/>
          </a:bodyPr>
          <a:lstStyle/>
          <a:p>
            <a:pPr algn="ctr"/>
            <a:r>
              <a:rPr lang="en-US" sz="3200" u="sng" dirty="0">
                <a:solidFill>
                  <a:schemeClr val="bg1"/>
                </a:solidFill>
                <a:effectLst>
                  <a:outerShdw blurRad="50800" dist="38100" dir="2700000" algn="tl" rotWithShape="0">
                    <a:srgbClr val="000000">
                      <a:alpha val="43000"/>
                    </a:srgbClr>
                  </a:outerShdw>
                </a:effectLst>
              </a:rPr>
              <a:t>3 Point Lighting</a:t>
            </a:r>
          </a:p>
        </p:txBody>
      </p:sp>
      <p:sp>
        <p:nvSpPr>
          <p:cNvPr id="6" name="TextBox 5"/>
          <p:cNvSpPr txBox="1"/>
          <p:nvPr/>
        </p:nvSpPr>
        <p:spPr>
          <a:xfrm>
            <a:off x="1342907" y="2308436"/>
            <a:ext cx="6454282" cy="1600438"/>
          </a:xfrm>
          <a:prstGeom prst="rect">
            <a:avLst/>
          </a:prstGeom>
          <a:noFill/>
        </p:spPr>
        <p:txBody>
          <a:bodyPr wrap="square" rtlCol="0">
            <a:spAutoFit/>
          </a:bodyPr>
          <a:lstStyle/>
          <a:p>
            <a:r>
              <a:rPr lang="en-US" u="sng" dirty="0">
                <a:solidFill>
                  <a:schemeClr val="bg1"/>
                </a:solidFill>
                <a:effectLst>
                  <a:outerShdw blurRad="50800" dist="38100" dir="2700000" algn="tl" rotWithShape="0">
                    <a:srgbClr val="000000">
                      <a:alpha val="43000"/>
                    </a:srgbClr>
                  </a:outerShdw>
                </a:effectLst>
              </a:rPr>
              <a:t>2. Fill Light:</a:t>
            </a:r>
            <a:r>
              <a:rPr lang="en-US" dirty="0">
                <a:solidFill>
                  <a:schemeClr val="bg1"/>
                </a:solidFill>
                <a:effectLst>
                  <a:outerShdw blurRad="50800" dist="38100" dir="2700000" algn="tl" rotWithShape="0">
                    <a:srgbClr val="000000">
                      <a:alpha val="43000"/>
                    </a:srgbClr>
                  </a:outerShdw>
                </a:effectLst>
              </a:rPr>
              <a:t> The fill light is the secondary light.  It is usually placed on the opposite side of the key light and used to fill in shadows.</a:t>
            </a:r>
          </a:p>
          <a:p>
            <a:endParaRPr lang="en-US" sz="800" dirty="0">
              <a:solidFill>
                <a:schemeClr val="bg1"/>
              </a:solidFill>
              <a:effectLst>
                <a:outerShdw blurRad="50800" dist="38100" dir="2700000" algn="tl" rotWithShape="0">
                  <a:srgbClr val="000000">
                    <a:alpha val="43000"/>
                  </a:srgbClr>
                </a:outerShdw>
              </a:effectLst>
            </a:endParaRPr>
          </a:p>
          <a:p>
            <a:r>
              <a:rPr lang="en-US" dirty="0">
                <a:solidFill>
                  <a:schemeClr val="bg1"/>
                </a:solidFill>
                <a:effectLst>
                  <a:outerShdw blurRad="50800" dist="38100" dir="2700000" algn="tl" rotWithShape="0">
                    <a:srgbClr val="000000">
                      <a:alpha val="43000"/>
                    </a:srgbClr>
                  </a:outerShdw>
                </a:effectLst>
              </a:rPr>
              <a:t>*Typically softer than the key light.</a:t>
            </a:r>
          </a:p>
          <a:p>
            <a:endParaRPr lang="en-US" dirty="0">
              <a:solidFill>
                <a:schemeClr val="bg1"/>
              </a:solidFill>
              <a:effectLst>
                <a:outerShdw blurRad="50800" dist="38100" dir="2700000" algn="tl" rotWithShape="0">
                  <a:srgbClr val="000000">
                    <a:alpha val="43000"/>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170" y="3620234"/>
            <a:ext cx="2694355" cy="2384505"/>
          </a:xfrm>
          <a:prstGeom prst="rect">
            <a:avLst/>
          </a:prstGeom>
          <a:ln>
            <a:solidFill>
              <a:schemeClr val="bg1">
                <a:alpha val="70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673478"/>
            <a:ext cx="3072789" cy="2012676"/>
          </a:xfrm>
          <a:prstGeom prst="rect">
            <a:avLst/>
          </a:prstGeom>
          <a:ln>
            <a:solidFill>
              <a:schemeClr val="bg1">
                <a:alpha val="70000"/>
              </a:schemeClr>
            </a:solidFill>
          </a:ln>
        </p:spPr>
      </p:pic>
    </p:spTree>
    <p:extLst>
      <p:ext uri="{BB962C8B-B14F-4D97-AF65-F5344CB8AC3E}">
        <p14:creationId xmlns:p14="http://schemas.microsoft.com/office/powerpoint/2010/main" val="121938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9"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Lighting Techniques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1628309"/>
            <a:ext cx="6454282" cy="584776"/>
          </a:xfrm>
          <a:prstGeom prst="rect">
            <a:avLst/>
          </a:prstGeom>
          <a:noFill/>
        </p:spPr>
        <p:txBody>
          <a:bodyPr wrap="square" rtlCol="0">
            <a:spAutoFit/>
          </a:bodyPr>
          <a:lstStyle/>
          <a:p>
            <a:pPr algn="ctr"/>
            <a:r>
              <a:rPr lang="en-US" sz="3200" u="sng" dirty="0">
                <a:solidFill>
                  <a:schemeClr val="bg1"/>
                </a:solidFill>
                <a:effectLst>
                  <a:outerShdw blurRad="50800" dist="38100" dir="2700000" algn="tl" rotWithShape="0">
                    <a:srgbClr val="000000">
                      <a:alpha val="43000"/>
                    </a:srgbClr>
                  </a:outerShdw>
                </a:effectLst>
              </a:rPr>
              <a:t>3 Point Lighting</a:t>
            </a:r>
          </a:p>
        </p:txBody>
      </p:sp>
      <p:sp>
        <p:nvSpPr>
          <p:cNvPr id="6" name="TextBox 5"/>
          <p:cNvSpPr txBox="1"/>
          <p:nvPr/>
        </p:nvSpPr>
        <p:spPr>
          <a:xfrm>
            <a:off x="1342907" y="2308436"/>
            <a:ext cx="6454282" cy="923330"/>
          </a:xfrm>
          <a:prstGeom prst="rect">
            <a:avLst/>
          </a:prstGeom>
          <a:noFill/>
        </p:spPr>
        <p:txBody>
          <a:bodyPr wrap="square" rtlCol="0">
            <a:spAutoFit/>
          </a:bodyPr>
          <a:lstStyle/>
          <a:p>
            <a:r>
              <a:rPr lang="en-US" u="sng" dirty="0">
                <a:solidFill>
                  <a:schemeClr val="bg1"/>
                </a:solidFill>
                <a:effectLst>
                  <a:outerShdw blurRad="50800" dist="38100" dir="2700000" algn="tl" rotWithShape="0">
                    <a:srgbClr val="000000">
                      <a:alpha val="43000"/>
                    </a:srgbClr>
                  </a:outerShdw>
                </a:effectLst>
              </a:rPr>
              <a:t>3. Backlight:</a:t>
            </a:r>
            <a:r>
              <a:rPr lang="en-US" dirty="0">
                <a:solidFill>
                  <a:schemeClr val="bg1"/>
                </a:solidFill>
                <a:effectLst>
                  <a:outerShdw blurRad="50800" dist="38100" dir="2700000" algn="tl" rotWithShape="0">
                    <a:srgbClr val="000000">
                      <a:alpha val="43000"/>
                    </a:srgbClr>
                  </a:outerShdw>
                </a:effectLst>
              </a:rPr>
              <a:t> Placed behind the subject to light them from behind.  Highlights the subject’s outline and separates them from the background.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171" y="4081346"/>
            <a:ext cx="2173324" cy="1923392"/>
          </a:xfrm>
          <a:prstGeom prst="rect">
            <a:avLst/>
          </a:prstGeom>
          <a:ln>
            <a:solidFill>
              <a:schemeClr val="bg1">
                <a:alpha val="70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143" y="3986628"/>
            <a:ext cx="3029303" cy="2012676"/>
          </a:xfrm>
          <a:prstGeom prst="rect">
            <a:avLst/>
          </a:prstGeom>
          <a:ln>
            <a:solidFill>
              <a:schemeClr val="bg1">
                <a:alpha val="70000"/>
              </a:schemeClr>
            </a:solidFill>
          </a:ln>
        </p:spPr>
      </p:pic>
      <p:sp>
        <p:nvSpPr>
          <p:cNvPr id="9" name="TextBox 8">
            <a:extLst>
              <a:ext uri="{FF2B5EF4-FFF2-40B4-BE49-F238E27FC236}">
                <a16:creationId xmlns:a16="http://schemas.microsoft.com/office/drawing/2014/main" id="{04358D8D-C14A-BF4D-A5C1-C3793B36C4BE}"/>
              </a:ext>
            </a:extLst>
          </p:cNvPr>
          <p:cNvSpPr txBox="1"/>
          <p:nvPr/>
        </p:nvSpPr>
        <p:spPr>
          <a:xfrm>
            <a:off x="1342907" y="3220646"/>
            <a:ext cx="6454282" cy="369332"/>
          </a:xfrm>
          <a:prstGeom prst="rect">
            <a:avLst/>
          </a:prstGeom>
          <a:noFill/>
        </p:spPr>
        <p:txBody>
          <a:bodyPr wrap="square" rtlCol="0">
            <a:spAutoFit/>
          </a:bodyPr>
          <a:lstStyle/>
          <a:p>
            <a:r>
              <a:rPr lang="en-US" dirty="0">
                <a:solidFill>
                  <a:schemeClr val="bg1"/>
                </a:solidFill>
                <a:effectLst>
                  <a:outerShdw blurRad="50800" dist="38100" dir="2700000" algn="tl" rotWithShape="0">
                    <a:srgbClr val="000000">
                      <a:alpha val="43000"/>
                    </a:srgbClr>
                  </a:outerShdw>
                </a:effectLst>
              </a:rPr>
              <a:t>* Must be pointed at the subject (not the background)</a:t>
            </a:r>
          </a:p>
        </p:txBody>
      </p:sp>
      <p:sp>
        <p:nvSpPr>
          <p:cNvPr id="10" name="TextBox 9">
            <a:extLst>
              <a:ext uri="{FF2B5EF4-FFF2-40B4-BE49-F238E27FC236}">
                <a16:creationId xmlns:a16="http://schemas.microsoft.com/office/drawing/2014/main" id="{E2EE852B-CB5A-F245-AFC0-71CED2DF97FC}"/>
              </a:ext>
            </a:extLst>
          </p:cNvPr>
          <p:cNvSpPr txBox="1"/>
          <p:nvPr/>
        </p:nvSpPr>
        <p:spPr>
          <a:xfrm rot="21346253">
            <a:off x="2935849" y="3663462"/>
            <a:ext cx="2617940" cy="646331"/>
          </a:xfrm>
          <a:prstGeom prst="rect">
            <a:avLst/>
          </a:prstGeom>
          <a:noFill/>
        </p:spPr>
        <p:txBody>
          <a:bodyPr wrap="square" rtlCol="0">
            <a:spAutoFit/>
          </a:bodyPr>
          <a:lstStyle/>
          <a:p>
            <a:pPr algn="just"/>
            <a:r>
              <a:rPr lang="en-US" dirty="0">
                <a:solidFill>
                  <a:srgbClr val="FF0000"/>
                </a:solidFill>
                <a:effectLst>
                  <a:outerShdw blurRad="50800" dist="38100" dir="2700000" algn="tl" rotWithShape="0">
                    <a:srgbClr val="000000">
                      <a:alpha val="43000"/>
                    </a:srgbClr>
                  </a:outerShdw>
                </a:effectLst>
              </a:rPr>
              <a:t>Otherwise it’s considered a “Background” light :)</a:t>
            </a:r>
          </a:p>
        </p:txBody>
      </p:sp>
      <p:sp>
        <p:nvSpPr>
          <p:cNvPr id="24" name="Arc 23">
            <a:extLst>
              <a:ext uri="{FF2B5EF4-FFF2-40B4-BE49-F238E27FC236}">
                <a16:creationId xmlns:a16="http://schemas.microsoft.com/office/drawing/2014/main" id="{C6E284D3-89FC-F14D-A620-8FCFA6AAB84C}"/>
              </a:ext>
            </a:extLst>
          </p:cNvPr>
          <p:cNvSpPr/>
          <p:nvPr/>
        </p:nvSpPr>
        <p:spPr>
          <a:xfrm rot="5629997">
            <a:off x="5054286" y="3322250"/>
            <a:ext cx="813350" cy="535457"/>
          </a:xfrm>
          <a:prstGeom prst="arc">
            <a:avLst>
              <a:gd name="adj1" fmla="val 16110861"/>
              <a:gd name="adj2" fmla="val 20676002"/>
            </a:avLst>
          </a:prstGeom>
          <a:noFill/>
          <a:ln>
            <a:solidFill>
              <a:srgbClr val="FF0000"/>
            </a:solidFill>
            <a:headEnd type="triangle"/>
          </a:ln>
          <a:effectLst>
            <a:outerShdw blurRad="50800" dist="38100" sx="45000" sy="45000" algn="ctr" rotWithShape="0">
              <a:srgbClr val="000000">
                <a:alpha val="43137"/>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297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29"/>
            <a:ext cx="7772400" cy="978408"/>
          </a:xfrm>
        </p:spPr>
        <p:txBody>
          <a:bodyPr/>
          <a:lstStyle/>
          <a:p>
            <a:r>
              <a:rPr lang="en-US" sz="4800" dirty="0"/>
              <a:t>Basic </a:t>
            </a:r>
            <a:r>
              <a:rPr lang="en-US" sz="4800"/>
              <a:t>Lighting Techniques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86" y="2233900"/>
            <a:ext cx="6828057" cy="3257061"/>
          </a:xfrm>
          <a:prstGeom prst="rect">
            <a:avLst/>
          </a:prstGeom>
        </p:spPr>
      </p:pic>
      <p:sp>
        <p:nvSpPr>
          <p:cNvPr id="3" name="Rectangle 2"/>
          <p:cNvSpPr/>
          <p:nvPr/>
        </p:nvSpPr>
        <p:spPr>
          <a:xfrm>
            <a:off x="1161686" y="1549132"/>
            <a:ext cx="6828057" cy="4626598"/>
          </a:xfrm>
          <a:prstGeom prst="rect">
            <a:avLst/>
          </a:prstGeom>
          <a:solidFill>
            <a:schemeClr val="tx2">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2907" y="1628309"/>
            <a:ext cx="6454282" cy="584776"/>
          </a:xfrm>
          <a:prstGeom prst="rect">
            <a:avLst/>
          </a:prstGeom>
          <a:noFill/>
        </p:spPr>
        <p:txBody>
          <a:bodyPr wrap="square" rtlCol="0">
            <a:spAutoFit/>
          </a:bodyPr>
          <a:lstStyle/>
          <a:p>
            <a:pPr algn="ctr"/>
            <a:r>
              <a:rPr lang="en-US" sz="3200" u="sng" dirty="0">
                <a:solidFill>
                  <a:schemeClr val="bg1"/>
                </a:solidFill>
                <a:effectLst>
                  <a:outerShdw blurRad="50800" dist="38100" dir="2700000" algn="tl" rotWithShape="0">
                    <a:srgbClr val="000000">
                      <a:alpha val="43000"/>
                    </a:srgbClr>
                  </a:outerShdw>
                </a:effectLst>
              </a:rPr>
              <a:t>3 Point Lighting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117" y="2213085"/>
            <a:ext cx="4258462" cy="3768740"/>
          </a:xfrm>
          <a:prstGeom prst="rect">
            <a:avLst/>
          </a:prstGeom>
          <a:ln>
            <a:solidFill>
              <a:schemeClr val="bg1">
                <a:alpha val="70000"/>
              </a:schemeClr>
            </a:solidFill>
          </a:ln>
        </p:spPr>
      </p:pic>
    </p:spTree>
    <p:extLst>
      <p:ext uri="{BB962C8B-B14F-4D97-AF65-F5344CB8AC3E}">
        <p14:creationId xmlns:p14="http://schemas.microsoft.com/office/powerpoint/2010/main" val="6210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9"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777"/>
            <a:ext cx="7772400" cy="978408"/>
          </a:xfrm>
        </p:spPr>
        <p:txBody>
          <a:bodyPr/>
          <a:lstStyle/>
          <a:p>
            <a:r>
              <a:rPr lang="en-US" sz="4800" dirty="0"/>
              <a:t>Example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63" y="1148654"/>
            <a:ext cx="8102811" cy="5401874"/>
          </a:xfrm>
          <a:prstGeom prst="rect">
            <a:avLst/>
          </a:prstGeom>
        </p:spPr>
      </p:pic>
    </p:spTree>
    <p:extLst>
      <p:ext uri="{BB962C8B-B14F-4D97-AF65-F5344CB8AC3E}">
        <p14:creationId xmlns:p14="http://schemas.microsoft.com/office/powerpoint/2010/main" val="9849839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1685</TotalTime>
  <Words>430</Words>
  <Application>Microsoft Macintosh PowerPoint</Application>
  <PresentationFormat>On-screen Show (4:3)</PresentationFormat>
  <Paragraphs>66</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Calisto MT</vt:lpstr>
      <vt:lpstr>Story</vt:lpstr>
      <vt:lpstr>Lighting</vt:lpstr>
      <vt:lpstr>Lighting</vt:lpstr>
      <vt:lpstr>Basic Lighting Techniques</vt:lpstr>
      <vt:lpstr>Basic Lighting Techniques</vt:lpstr>
      <vt:lpstr>Basic Lighting Techniques</vt:lpstr>
      <vt:lpstr>Basic Lighting Techniques</vt:lpstr>
      <vt:lpstr>Basic Lighting Techniques</vt:lpstr>
      <vt:lpstr>Basic Lighting Techniques</vt:lpstr>
      <vt:lpstr>Example</vt:lpstr>
      <vt:lpstr>Example</vt:lpstr>
      <vt:lpstr>Example</vt:lpstr>
      <vt:lpstr>Example</vt:lpstr>
      <vt:lpstr>Basic Lighting Techniques</vt:lpstr>
      <vt:lpstr>Basic Lighting Techniques</vt:lpstr>
      <vt:lpstr>Basic Lighting Techniques</vt:lpstr>
      <vt:lpstr>Guess the lighting technique…</vt:lpstr>
      <vt:lpstr>Guess the lighting technique…</vt:lpstr>
      <vt:lpstr>Guess the lighting technique…</vt:lpstr>
      <vt:lpstr>Guess the lighting technique…</vt:lpstr>
      <vt:lpstr>Now it’s your turn…</vt:lpstr>
    </vt:vector>
  </TitlesOfParts>
  <Company>Redlands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Matthew Trueba</dc:creator>
  <cp:lastModifiedBy>Matthew Trueba</cp:lastModifiedBy>
  <cp:revision>55</cp:revision>
  <dcterms:created xsi:type="dcterms:W3CDTF">2017-01-24T17:12:38Z</dcterms:created>
  <dcterms:modified xsi:type="dcterms:W3CDTF">2020-02-04T17:22:16Z</dcterms:modified>
</cp:coreProperties>
</file>