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5" r:id="rId1"/>
  </p:sldMasterIdLst>
  <p:sldIdLst>
    <p:sldId id="262" r:id="rId2"/>
    <p:sldId id="256" r:id="rId3"/>
    <p:sldId id="266" r:id="rId4"/>
    <p:sldId id="265" r:id="rId5"/>
    <p:sldId id="267" r:id="rId6"/>
    <p:sldId id="268" r:id="rId7"/>
    <p:sldId id="258" r:id="rId8"/>
    <p:sldId id="263" r:id="rId9"/>
    <p:sldId id="264" r:id="rId10"/>
    <p:sldId id="25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29" autoAdjust="0"/>
    <p:restoredTop sz="94826" autoAdjust="0"/>
  </p:normalViewPr>
  <p:slideViewPr>
    <p:cSldViewPr snapToGrid="0" snapToObjects="1">
      <p:cViewPr varScale="1">
        <p:scale>
          <a:sx n="199" d="100"/>
          <a:sy n="199" d="100"/>
        </p:scale>
        <p:origin x="36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2ACD6-0187-B54A-992F-4100E324DBCE}"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43B48-1AF7-C941-A0DC-4A27E57B63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2ACD6-0187-B54A-992F-4100E324DBCE}"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43B48-1AF7-C941-A0DC-4A27E57B63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52ACD6-0187-B54A-992F-4100E324DBCE}" type="datetimeFigureOut">
              <a:rPr lang="en-US" smtClean="0"/>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43B48-1AF7-C941-A0DC-4A27E57B6318}"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10/24/18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52ACD6-0187-B54A-992F-4100E324DBCE}"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43B48-1AF7-C941-A0DC-4A27E57B6318}"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52ACD6-0187-B54A-992F-4100E324DBCE}" type="datetimeFigureOut">
              <a:rPr lang="en-US" smtClean="0"/>
              <a:t>10/24/18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43B48-1AF7-C941-A0DC-4A27E57B631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52ACD6-0187-B54A-992F-4100E324DBCE}" type="datetimeFigureOut">
              <a:rPr lang="en-US" smtClean="0"/>
              <a:t>10/24/18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43B48-1AF7-C941-A0DC-4A27E57B63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2ACD6-0187-B54A-992F-4100E324DBCE}" type="datetimeFigureOut">
              <a:rPr lang="en-US" smtClean="0"/>
              <a:t>10/24/18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43B48-1AF7-C941-A0DC-4A27E57B63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52ACD6-0187-B54A-992F-4100E324DBCE}"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43B48-1AF7-C941-A0DC-4A27E57B63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52ACD6-0187-B54A-992F-4100E324DBCE}" type="datetimeFigureOut">
              <a:rPr lang="en-US" smtClean="0"/>
              <a:t>10/24/18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43B48-1AF7-C941-A0DC-4A27E57B6318}"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E52ACD6-0187-B54A-992F-4100E324DBCE}" type="datetimeFigureOut">
              <a:rPr lang="en-US" smtClean="0"/>
              <a:t>10/24/18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E643B48-1AF7-C941-A0DC-4A27E57B63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ugmenot_Movie_tape.pn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rot="2198698">
            <a:off x="-1211889" y="1935707"/>
            <a:ext cx="11640422" cy="2712218"/>
          </a:xfrm>
          <a:prstGeom prst="rect">
            <a:avLst/>
          </a:prstGeom>
        </p:spPr>
      </p:pic>
      <p:pic>
        <p:nvPicPr>
          <p:cNvPr id="12" name="Picture 11" descr="bugmenot_Movie_tape.pn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rot="5400000">
            <a:off x="-1059489" y="2088107"/>
            <a:ext cx="11640422" cy="2712218"/>
          </a:xfrm>
          <a:prstGeom prst="rect">
            <a:avLst/>
          </a:prstGeom>
        </p:spPr>
      </p:pic>
      <p:pic>
        <p:nvPicPr>
          <p:cNvPr id="10" name="Picture 9" descr="bugmenot_Movie_tape.png"/>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rot="20078154">
            <a:off x="-1364289" y="1783307"/>
            <a:ext cx="11640422" cy="2712218"/>
          </a:xfrm>
          <a:prstGeom prst="rect">
            <a:avLst/>
          </a:prstGeom>
        </p:spPr>
      </p:pic>
      <p:pic>
        <p:nvPicPr>
          <p:cNvPr id="7" name="Picture 6" descr="long sho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56395">
            <a:off x="127332" y="4083261"/>
            <a:ext cx="3517158" cy="1895877"/>
          </a:xfrm>
          <a:prstGeom prst="rect">
            <a:avLst/>
          </a:prstGeom>
          <a:ln w="88900">
            <a:solidFill>
              <a:schemeClr val="bg1"/>
            </a:solidFill>
          </a:ln>
          <a:effectLst>
            <a:outerShdw blurRad="50800" dist="38100" dir="5400000" algn="tl" rotWithShape="0">
              <a:srgbClr val="000000">
                <a:alpha val="43000"/>
              </a:srgbClr>
            </a:outerShdw>
          </a:effectLst>
        </p:spPr>
      </p:pic>
      <p:pic>
        <p:nvPicPr>
          <p:cNvPr id="6" name="Picture 5" descr="medium close u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2784" y="273283"/>
            <a:ext cx="3010776" cy="2265390"/>
          </a:xfrm>
          <a:prstGeom prst="rect">
            <a:avLst/>
          </a:prstGeom>
          <a:ln w="88900" cmpd="sng">
            <a:solidFill>
              <a:schemeClr val="bg1"/>
            </a:solidFill>
          </a:ln>
          <a:effectLst>
            <a:outerShdw blurRad="50800" dist="38100" dir="5400000" algn="tl" rotWithShape="0">
              <a:srgbClr val="000000">
                <a:alpha val="43000"/>
              </a:srgbClr>
            </a:outerShdw>
          </a:effectLst>
        </p:spPr>
      </p:pic>
      <p:pic>
        <p:nvPicPr>
          <p:cNvPr id="3" name="Picture 2" descr="extreme close 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9993">
            <a:off x="5878842" y="547135"/>
            <a:ext cx="3050225" cy="1406298"/>
          </a:xfrm>
          <a:prstGeom prst="rect">
            <a:avLst/>
          </a:prstGeom>
          <a:ln w="88900">
            <a:solidFill>
              <a:schemeClr val="bg1"/>
            </a:solidFill>
          </a:ln>
          <a:effectLst>
            <a:outerShdw blurRad="50800" dist="38100" dir="5400000" algn="tl" rotWithShape="0">
              <a:srgbClr val="000000">
                <a:alpha val="43000"/>
              </a:srgbClr>
            </a:outerShdw>
          </a:effectLst>
        </p:spPr>
      </p:pic>
      <p:pic>
        <p:nvPicPr>
          <p:cNvPr id="9" name="Picture 8" descr="the-hobbit-pr_large_verge_medium_landscap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979" y="4624007"/>
            <a:ext cx="3045795" cy="2027357"/>
          </a:xfrm>
          <a:prstGeom prst="rect">
            <a:avLst/>
          </a:prstGeom>
          <a:ln w="88900">
            <a:solidFill>
              <a:schemeClr val="bg1"/>
            </a:solidFill>
          </a:ln>
          <a:effectLst>
            <a:outerShdw blurRad="50800" dist="38100" dir="5400000" algn="tl" rotWithShape="0">
              <a:srgbClr val="000000">
                <a:alpha val="43000"/>
              </a:srgbClr>
            </a:outerShdw>
          </a:effectLst>
        </p:spPr>
      </p:pic>
      <p:pic>
        <p:nvPicPr>
          <p:cNvPr id="8" name="Picture 7" descr="extreme-long-shot-the-fight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84464">
            <a:off x="4594133" y="4236297"/>
            <a:ext cx="4411658" cy="1838191"/>
          </a:xfrm>
          <a:prstGeom prst="rect">
            <a:avLst/>
          </a:prstGeom>
          <a:ln w="88900">
            <a:solidFill>
              <a:schemeClr val="bg1"/>
            </a:solidFill>
          </a:ln>
          <a:effectLst>
            <a:outerShdw blurRad="50800" dist="38100" dir="5400000" algn="tl" rotWithShape="0">
              <a:srgbClr val="000000">
                <a:alpha val="43000"/>
              </a:srgbClr>
            </a:outerShdw>
          </a:effectLst>
        </p:spPr>
      </p:pic>
      <p:pic>
        <p:nvPicPr>
          <p:cNvPr id="2" name="Picture 1" descr="Anne Hathaway Close Up.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23573">
            <a:off x="417553" y="319902"/>
            <a:ext cx="1792884" cy="1792884"/>
          </a:xfrm>
          <a:prstGeom prst="rect">
            <a:avLst/>
          </a:prstGeom>
          <a:ln w="88900" cmpd="sng">
            <a:solidFill>
              <a:schemeClr val="bg1"/>
            </a:solidFill>
          </a:ln>
          <a:effectLst>
            <a:outerShdw blurRad="50800" dist="38100" dir="5400000" algn="tl" rotWithShape="0">
              <a:srgbClr val="000000">
                <a:alpha val="43000"/>
              </a:srgbClr>
            </a:outerShdw>
          </a:effectLst>
        </p:spPr>
      </p:pic>
      <p:sp>
        <p:nvSpPr>
          <p:cNvPr id="4" name="Rectangle 3"/>
          <p:cNvSpPr/>
          <p:nvPr/>
        </p:nvSpPr>
        <p:spPr>
          <a:xfrm>
            <a:off x="940351" y="1689494"/>
            <a:ext cx="7339625" cy="2554545"/>
          </a:xfrm>
          <a:prstGeom prst="rect">
            <a:avLst/>
          </a:prstGeom>
        </p:spPr>
        <p:txBody>
          <a:bodyPr wrap="square">
            <a:spAutoFit/>
            <a:scene3d>
              <a:camera prst="orthographicFront">
                <a:rot lat="19799996" lon="0" rev="0"/>
              </a:camera>
              <a:lightRig rig="threePt" dir="t"/>
            </a:scene3d>
            <a:sp3d extrusionH="57150">
              <a:bevelT h="25400" prst="softRound"/>
            </a:sp3d>
          </a:bodyPr>
          <a:lstStyle/>
          <a:p>
            <a:pPr algn="ctr"/>
            <a:r>
              <a:rPr lang="en-US" sz="8000" b="1" u="sng" dirty="0">
                <a:solidFill>
                  <a:schemeClr val="accent5">
                    <a:lumMod val="75000"/>
                  </a:schemeClr>
                </a:solidFill>
              </a:rPr>
              <a:t>Types of</a:t>
            </a:r>
          </a:p>
          <a:p>
            <a:pPr algn="ctr"/>
            <a:r>
              <a:rPr lang="en-US" sz="8000" b="1" u="sng" dirty="0">
                <a:solidFill>
                  <a:schemeClr val="accent5">
                    <a:lumMod val="75000"/>
                  </a:schemeClr>
                </a:solidFill>
              </a:rPr>
              <a:t>Shots</a:t>
            </a:r>
          </a:p>
        </p:txBody>
      </p:sp>
    </p:spTree>
    <p:extLst>
      <p:ext uri="{BB962C8B-B14F-4D97-AF65-F5344CB8AC3E}">
        <p14:creationId xmlns:p14="http://schemas.microsoft.com/office/powerpoint/2010/main" val="57592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713" y="362538"/>
            <a:ext cx="7425111" cy="707886"/>
          </a:xfrm>
          <a:prstGeom prst="rect">
            <a:avLst/>
          </a:prstGeom>
        </p:spPr>
        <p:txBody>
          <a:bodyPr wrap="square">
            <a:spAutoFit/>
          </a:bodyPr>
          <a:lstStyle/>
          <a:p>
            <a:pPr algn="ctr"/>
            <a:r>
              <a:rPr lang="en-US" sz="4000" u="sng" dirty="0">
                <a:solidFill>
                  <a:schemeClr val="accent5">
                    <a:lumMod val="75000"/>
                  </a:schemeClr>
                </a:solidFill>
              </a:rPr>
              <a:t>Now it’s your turn…</a:t>
            </a:r>
          </a:p>
        </p:txBody>
      </p:sp>
      <p:sp>
        <p:nvSpPr>
          <p:cNvPr id="5" name="Rectangle 4"/>
          <p:cNvSpPr/>
          <p:nvPr/>
        </p:nvSpPr>
        <p:spPr>
          <a:xfrm>
            <a:off x="708318" y="1419808"/>
            <a:ext cx="7889179" cy="3262432"/>
          </a:xfrm>
          <a:prstGeom prst="rect">
            <a:avLst/>
          </a:prstGeom>
        </p:spPr>
        <p:txBody>
          <a:bodyPr wrap="square">
            <a:spAutoFit/>
          </a:bodyPr>
          <a:lstStyle/>
          <a:p>
            <a:r>
              <a:rPr lang="en-US" dirty="0">
                <a:solidFill>
                  <a:schemeClr val="accent6">
                    <a:lumMod val="50000"/>
                  </a:schemeClr>
                </a:solidFill>
                <a:effectLst>
                  <a:outerShdw blurRad="50800" dist="38100" dir="5400000" algn="t" rotWithShape="0">
                    <a:prstClr val="black">
                      <a:alpha val="40000"/>
                    </a:prstClr>
                  </a:outerShdw>
                </a:effectLst>
              </a:rPr>
              <a:t>In groups of 4-6, use the classroom cameras to photograph 2 examples of each of the types of shots discussed in this lecture (ELS, LS, MLS, MS, MCU, CU, ECU).  This assignment is worth 42 points (3 points per picture) and is due at the end of the period.</a:t>
            </a:r>
          </a:p>
          <a:p>
            <a:endParaRPr lang="en-US" dirty="0">
              <a:solidFill>
                <a:schemeClr val="accent6">
                  <a:lumMod val="50000"/>
                </a:schemeClr>
              </a:solidFill>
              <a:effectLst>
                <a:outerShdw blurRad="50800" dist="38100" dir="5400000" algn="t" rotWithShape="0">
                  <a:prstClr val="black">
                    <a:alpha val="40000"/>
                  </a:prstClr>
                </a:outerShdw>
              </a:effectLst>
            </a:endParaRPr>
          </a:p>
          <a:p>
            <a:r>
              <a:rPr lang="en-US" dirty="0">
                <a:solidFill>
                  <a:schemeClr val="accent6">
                    <a:lumMod val="50000"/>
                  </a:schemeClr>
                </a:solidFill>
                <a:effectLst>
                  <a:outerShdw blurRad="50800" dist="38100" dir="5400000" algn="t" rotWithShape="0">
                    <a:prstClr val="black">
                      <a:alpha val="40000"/>
                    </a:prstClr>
                  </a:outerShdw>
                </a:effectLst>
              </a:rPr>
              <a:t>Requirements:</a:t>
            </a:r>
          </a:p>
          <a:p>
            <a:pPr marL="342900" indent="-342900">
              <a:buAutoNum type="arabicPeriod"/>
            </a:pPr>
            <a:r>
              <a:rPr lang="en-US" dirty="0">
                <a:solidFill>
                  <a:schemeClr val="accent6">
                    <a:lumMod val="50000"/>
                  </a:schemeClr>
                </a:solidFill>
                <a:effectLst>
                  <a:outerShdw blurRad="50800" dist="38100" dir="5400000" algn="t" rotWithShape="0">
                    <a:prstClr val="black">
                      <a:alpha val="40000"/>
                    </a:prstClr>
                  </a:outerShdw>
                </a:effectLst>
              </a:rPr>
              <a:t>Each photo must be labeled/titled accordingly… (For example, ECU 1, ECU 2, CU 1, CU 2, etc.) (Photos not labeled will lose points!)</a:t>
            </a:r>
          </a:p>
          <a:p>
            <a:endParaRPr lang="en-US" sz="800" dirty="0">
              <a:solidFill>
                <a:schemeClr val="accent6">
                  <a:lumMod val="50000"/>
                </a:schemeClr>
              </a:solidFill>
              <a:effectLst>
                <a:outerShdw blurRad="50800" dist="38100" dir="5400000" algn="t" rotWithShape="0">
                  <a:prstClr val="black">
                    <a:alpha val="40000"/>
                  </a:prstClr>
                </a:outerShdw>
              </a:effectLst>
            </a:endParaRPr>
          </a:p>
          <a:p>
            <a:r>
              <a:rPr lang="en-US" dirty="0">
                <a:solidFill>
                  <a:schemeClr val="accent6">
                    <a:lumMod val="50000"/>
                  </a:schemeClr>
                </a:solidFill>
                <a:effectLst>
                  <a:outerShdw blurRad="50800" dist="38100" dir="5400000" algn="t" rotWithShape="0">
                    <a:prstClr val="black">
                      <a:alpha val="40000"/>
                    </a:prstClr>
                  </a:outerShdw>
                </a:effectLst>
              </a:rPr>
              <a:t>2.  The photos must be submitted in the File Share folder (in a folder titled with your group member names) </a:t>
            </a:r>
            <a:r>
              <a:rPr lang="en-US" u="sng" dirty="0">
                <a:solidFill>
                  <a:schemeClr val="accent6">
                    <a:lumMod val="50000"/>
                  </a:schemeClr>
                </a:solidFill>
                <a:effectLst>
                  <a:outerShdw blurRad="50800" dist="38100" dir="5400000" algn="t" rotWithShape="0">
                    <a:prstClr val="black">
                      <a:alpha val="40000"/>
                    </a:prstClr>
                  </a:outerShdw>
                </a:effectLst>
              </a:rPr>
              <a:t>and only have the 14 required photos in it.</a:t>
            </a:r>
            <a:endParaRPr lang="en-US"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64712">
            <a:off x="2545542" y="4744765"/>
            <a:ext cx="1486083" cy="743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Iron Man Medium Close 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197" y="5116286"/>
            <a:ext cx="1861052" cy="12407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6249" y="4637478"/>
            <a:ext cx="2346392" cy="1318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82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3357" y="396890"/>
            <a:ext cx="6155027" cy="707886"/>
          </a:xfrm>
          <a:prstGeom prst="rect">
            <a:avLst/>
          </a:prstGeom>
          <a:noFill/>
        </p:spPr>
        <p:txBody>
          <a:bodyPr wrap="square" rtlCol="0">
            <a:spAutoFit/>
          </a:bodyPr>
          <a:lstStyle/>
          <a:p>
            <a:pPr algn="ctr"/>
            <a:r>
              <a:rPr lang="en-US" sz="4000" u="sng" dirty="0">
                <a:solidFill>
                  <a:schemeClr val="accent5">
                    <a:lumMod val="75000"/>
                  </a:schemeClr>
                </a:solidFill>
              </a:rPr>
              <a:t>“7 Primary” Shots</a:t>
            </a:r>
          </a:p>
        </p:txBody>
      </p:sp>
      <p:sp>
        <p:nvSpPr>
          <p:cNvPr id="6" name="TextBox 5"/>
          <p:cNvSpPr txBox="1"/>
          <p:nvPr/>
        </p:nvSpPr>
        <p:spPr>
          <a:xfrm>
            <a:off x="439645" y="1342149"/>
            <a:ext cx="8365462" cy="5262980"/>
          </a:xfrm>
          <a:prstGeom prst="rect">
            <a:avLst/>
          </a:prstGeom>
          <a:noFill/>
        </p:spPr>
        <p:txBody>
          <a:bodyPr wrap="square" numCol="1" rtlCol="0">
            <a:spAutoFit/>
          </a:bodyPr>
          <a:lstStyle/>
          <a:p>
            <a:r>
              <a:rPr lang="en-US" sz="2800" u="sng" dirty="0">
                <a:effectLst>
                  <a:outerShdw blurRad="50800" dist="38100" dir="5400000" algn="t" rotWithShape="0">
                    <a:prstClr val="black">
                      <a:alpha val="40000"/>
                    </a:prstClr>
                  </a:outerShdw>
                </a:effectLst>
              </a:rPr>
              <a:t>Long Shot</a:t>
            </a:r>
            <a:endParaRPr lang="en-US" sz="2800" u="sng" dirty="0">
              <a:effectLst/>
            </a:endParaRPr>
          </a:p>
          <a:p>
            <a:r>
              <a:rPr lang="en-US" sz="2800" dirty="0"/>
              <a:t>1.Extreme LS</a:t>
            </a:r>
            <a:endParaRPr lang="en-US" sz="2800" dirty="0">
              <a:effectLst/>
            </a:endParaRPr>
          </a:p>
          <a:p>
            <a:r>
              <a:rPr lang="en-US" sz="2800" dirty="0"/>
              <a:t>2.Regular LS</a:t>
            </a:r>
            <a:endParaRPr lang="en-US" sz="2800" dirty="0">
              <a:effectLst/>
            </a:endParaRPr>
          </a:p>
          <a:p>
            <a:r>
              <a:rPr lang="en-US" sz="2800" dirty="0"/>
              <a:t>3.</a:t>
            </a:r>
            <a:r>
              <a:rPr lang="en-US" sz="2800" dirty="0">
                <a:effectLst/>
              </a:rPr>
              <a:t>Medium LS</a:t>
            </a:r>
          </a:p>
          <a:p>
            <a:endParaRPr lang="en-US" sz="2800" u="sng" dirty="0">
              <a:solidFill>
                <a:srgbClr val="FF0000"/>
              </a:solidFill>
            </a:endParaRPr>
          </a:p>
          <a:p>
            <a:r>
              <a:rPr lang="en-US" sz="2800" dirty="0">
                <a:solidFill>
                  <a:srgbClr val="FF0000"/>
                </a:solidFill>
              </a:rPr>
              <a:t>4. Medium Shot</a:t>
            </a:r>
          </a:p>
          <a:p>
            <a:endParaRPr lang="en-US" sz="2800" u="sng" dirty="0">
              <a:solidFill>
                <a:srgbClr val="000000"/>
              </a:solidFill>
              <a:effectLst>
                <a:outerShdw blurRad="50800" dist="38100" dir="5400000" algn="t" rotWithShape="0">
                  <a:prstClr val="black">
                    <a:alpha val="40000"/>
                  </a:prstClr>
                </a:outerShdw>
              </a:effectLst>
            </a:endParaRPr>
          </a:p>
          <a:p>
            <a:r>
              <a:rPr lang="en-US" sz="2800" u="sng" dirty="0">
                <a:solidFill>
                  <a:srgbClr val="000000"/>
                </a:solidFill>
                <a:effectLst>
                  <a:outerShdw blurRad="50800" dist="38100" dir="5400000" algn="t" rotWithShape="0">
                    <a:prstClr val="black">
                      <a:alpha val="40000"/>
                    </a:prstClr>
                  </a:outerShdw>
                </a:effectLst>
              </a:rPr>
              <a:t>Close Up</a:t>
            </a:r>
          </a:p>
          <a:p>
            <a:r>
              <a:rPr lang="en-US" sz="2800" dirty="0">
                <a:solidFill>
                  <a:srgbClr val="000000"/>
                </a:solidFill>
                <a:effectLst>
                  <a:outerShdw blurRad="50800" dist="38100" dir="5400000" algn="t" rotWithShape="0">
                    <a:prstClr val="black">
                      <a:alpha val="40000"/>
                    </a:prstClr>
                  </a:outerShdw>
                </a:effectLst>
              </a:rPr>
              <a:t>5.Medium CU</a:t>
            </a:r>
          </a:p>
          <a:p>
            <a:r>
              <a:rPr lang="en-US" sz="2800" dirty="0">
                <a:solidFill>
                  <a:srgbClr val="000000"/>
                </a:solidFill>
                <a:effectLst>
                  <a:outerShdw blurRad="50800" dist="38100" dir="5400000" algn="t" rotWithShape="0">
                    <a:prstClr val="black">
                      <a:alpha val="40000"/>
                    </a:prstClr>
                  </a:outerShdw>
                </a:effectLst>
              </a:rPr>
              <a:t>6.Regular CU</a:t>
            </a:r>
          </a:p>
          <a:p>
            <a:r>
              <a:rPr lang="en-US" sz="2800" dirty="0">
                <a:solidFill>
                  <a:srgbClr val="000000"/>
                </a:solidFill>
                <a:effectLst>
                  <a:outerShdw blurRad="50800" dist="38100" dir="5400000" algn="t" rotWithShape="0">
                    <a:prstClr val="black">
                      <a:alpha val="40000"/>
                    </a:prstClr>
                  </a:outerShdw>
                </a:effectLst>
              </a:rPr>
              <a:t>7.Extreme CU</a:t>
            </a:r>
          </a:p>
          <a:p>
            <a:endParaRPr lang="en-US" sz="2800" dirty="0">
              <a:solidFill>
                <a:srgbClr val="000000"/>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86470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3357" y="348250"/>
            <a:ext cx="6155027" cy="707886"/>
          </a:xfrm>
          <a:prstGeom prst="rect">
            <a:avLst/>
          </a:prstGeom>
          <a:noFill/>
        </p:spPr>
        <p:txBody>
          <a:bodyPr wrap="square" rtlCol="0">
            <a:spAutoFit/>
          </a:bodyPr>
          <a:lstStyle/>
          <a:p>
            <a:pPr algn="ctr"/>
            <a:r>
              <a:rPr lang="en-US" sz="4000" u="sng" dirty="0">
                <a:solidFill>
                  <a:schemeClr val="accent5">
                    <a:lumMod val="75000"/>
                  </a:schemeClr>
                </a:solidFill>
              </a:rPr>
              <a:t>Extreme Long Shot (ELS)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6721">
            <a:off x="1116720" y="1762285"/>
            <a:ext cx="3282994" cy="1367914"/>
          </a:xfrm>
          <a:prstGeom prst="rect">
            <a:avLst/>
          </a:prstGeom>
          <a:ln w="88900">
            <a:solidFill>
              <a:schemeClr val="bg1"/>
            </a:solidFill>
          </a:ln>
          <a:effectLst>
            <a:outerShdw blurRad="50800" dist="38100" dir="54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390" y="1532690"/>
            <a:ext cx="3505200" cy="1889430"/>
          </a:xfrm>
          <a:prstGeom prst="rect">
            <a:avLst/>
          </a:prstGeom>
          <a:ln w="88900">
            <a:solidFill>
              <a:schemeClr val="bg1"/>
            </a:solidFill>
          </a:ln>
          <a:effectLst>
            <a:outerShdw blurRad="50800" dist="38100" dir="5400000" algn="tl" rotWithShape="0">
              <a:srgbClr val="000000">
                <a:alpha val="43000"/>
              </a:srgbClr>
            </a:outerShdw>
          </a:effectLst>
        </p:spPr>
      </p:pic>
      <p:sp>
        <p:nvSpPr>
          <p:cNvPr id="7" name="Rectangle 6"/>
          <p:cNvSpPr/>
          <p:nvPr/>
        </p:nvSpPr>
        <p:spPr>
          <a:xfrm>
            <a:off x="281841" y="4654655"/>
            <a:ext cx="8396214" cy="1015663"/>
          </a:xfrm>
          <a:prstGeom prst="rect">
            <a:avLst/>
          </a:prstGeom>
        </p:spPr>
        <p:txBody>
          <a:bodyPr wrap="square">
            <a:spAutoFit/>
          </a:bodyPr>
          <a:lstStyle/>
          <a:p>
            <a:pPr algn="ctr"/>
            <a:r>
              <a:rPr lang="en-US" sz="2000" dirty="0">
                <a:effectLst>
                  <a:outerShdw blurRad="50800" dist="38100" dir="5400000" algn="t" rotWithShape="0">
                    <a:prstClr val="black">
                      <a:alpha val="40000"/>
                    </a:prstClr>
                  </a:outerShdw>
                </a:effectLst>
              </a:rPr>
              <a:t>AKA Extreme Wide Shot (EWS).  Often used as an establishing shot.  Covers a very wide area.  </a:t>
            </a:r>
            <a:r>
              <a:rPr lang="en-US" sz="2000" i="1" dirty="0">
                <a:effectLst>
                  <a:outerShdw blurRad="50800" dist="38100" dir="5400000" algn="t" rotWithShape="0">
                    <a:prstClr val="black">
                      <a:alpha val="40000"/>
                    </a:prstClr>
                  </a:outerShdw>
                </a:effectLst>
              </a:rPr>
              <a:t>Typically used to set up scenes/show locations </a:t>
            </a:r>
            <a:r>
              <a:rPr lang="en-US" sz="2000" dirty="0">
                <a:effectLst>
                  <a:outerShdw blurRad="50800" dist="38100" dir="5400000" algn="t" rotWithShape="0">
                    <a:prstClr val="black">
                      <a:alpha val="40000"/>
                    </a:prstClr>
                  </a:outerShdw>
                </a:effectLst>
              </a:rPr>
              <a:t>or </a:t>
            </a:r>
            <a:r>
              <a:rPr lang="en-US" sz="2000" i="1" dirty="0">
                <a:effectLst>
                  <a:outerShdw blurRad="50800" dist="38100" dir="5400000" algn="t" rotWithShape="0">
                    <a:prstClr val="black">
                      <a:alpha val="40000"/>
                    </a:prstClr>
                  </a:outerShdw>
                </a:effectLst>
              </a:rPr>
              <a:t>show action from a long distance.</a:t>
            </a:r>
          </a:p>
        </p:txBody>
      </p:sp>
      <p:pic>
        <p:nvPicPr>
          <p:cNvPr id="2" name="Picture 1" descr="Establising Sho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6703" y="2403089"/>
            <a:ext cx="2786390" cy="1565597"/>
          </a:xfrm>
          <a:prstGeom prst="rect">
            <a:avLst/>
          </a:prstGeom>
          <a:noFill/>
          <a:ln w="88900">
            <a:solidFill>
              <a:schemeClr val="bg1"/>
            </a:solidFill>
          </a:ln>
          <a:effectLst>
            <a:outerShdw blurRad="50800" dist="38100" dir="5400000" algn="tl" rotWithShape="0">
              <a:srgbClr val="000000">
                <a:alpha val="43000"/>
              </a:srgbClr>
            </a:outerShdw>
          </a:effectLst>
        </p:spPr>
      </p:pic>
    </p:spTree>
    <p:extLst>
      <p:ext uri="{BB962C8B-B14F-4D97-AF65-F5344CB8AC3E}">
        <p14:creationId xmlns:p14="http://schemas.microsoft.com/office/powerpoint/2010/main" val="164940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3357" y="348250"/>
            <a:ext cx="6155027" cy="707886"/>
          </a:xfrm>
          <a:prstGeom prst="rect">
            <a:avLst/>
          </a:prstGeom>
          <a:noFill/>
        </p:spPr>
        <p:txBody>
          <a:bodyPr wrap="square" rtlCol="0">
            <a:spAutoFit/>
          </a:bodyPr>
          <a:lstStyle/>
          <a:p>
            <a:pPr algn="ctr"/>
            <a:r>
              <a:rPr lang="en-US" sz="4000" u="sng" dirty="0">
                <a:solidFill>
                  <a:schemeClr val="accent5">
                    <a:lumMod val="75000"/>
                  </a:schemeClr>
                </a:solidFill>
              </a:rPr>
              <a:t>Long Shot (LS)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6721">
            <a:off x="1116720" y="1527004"/>
            <a:ext cx="3282994" cy="1838476"/>
          </a:xfrm>
          <a:prstGeom prst="rect">
            <a:avLst/>
          </a:prstGeom>
          <a:ln w="88900">
            <a:solidFill>
              <a:schemeClr val="bg1"/>
            </a:solidFill>
          </a:ln>
          <a:effectLst>
            <a:outerShdw blurRad="50800" dist="38100" dir="5400000" algn="tl" rotWithShape="0">
              <a:srgbClr val="000000">
                <a:alpha val="43000"/>
              </a:srgbClr>
            </a:outerShdw>
          </a:effectLst>
        </p:spPr>
      </p:pic>
      <p:pic>
        <p:nvPicPr>
          <p:cNvPr id="4" name="Picture 3" descr="Long Shot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390" y="1315355"/>
            <a:ext cx="3505200" cy="2324100"/>
          </a:xfrm>
          <a:prstGeom prst="rect">
            <a:avLst/>
          </a:prstGeom>
          <a:ln w="88900">
            <a:solidFill>
              <a:schemeClr val="bg1"/>
            </a:solidFill>
          </a:ln>
          <a:effectLst>
            <a:outerShdw blurRad="50800" dist="38100" dir="5400000" algn="tl" rotWithShape="0">
              <a:srgbClr val="000000">
                <a:alpha val="43000"/>
              </a:srgbClr>
            </a:outerShdw>
          </a:effectLst>
        </p:spPr>
      </p:pic>
      <p:sp>
        <p:nvSpPr>
          <p:cNvPr id="7" name="Rectangle 6"/>
          <p:cNvSpPr/>
          <p:nvPr/>
        </p:nvSpPr>
        <p:spPr>
          <a:xfrm>
            <a:off x="281841" y="4054997"/>
            <a:ext cx="8396214" cy="1323439"/>
          </a:xfrm>
          <a:prstGeom prst="rect">
            <a:avLst/>
          </a:prstGeom>
        </p:spPr>
        <p:txBody>
          <a:bodyPr wrap="square">
            <a:spAutoFit/>
          </a:bodyPr>
          <a:lstStyle/>
          <a:p>
            <a:pPr algn="ctr"/>
            <a:r>
              <a:rPr lang="en-US" sz="2000" dirty="0">
                <a:effectLst>
                  <a:outerShdw blurRad="50800" dist="38100" dir="5400000" algn="t" rotWithShape="0">
                    <a:prstClr val="black">
                      <a:alpha val="40000"/>
                    </a:prstClr>
                  </a:outerShdw>
                </a:effectLst>
              </a:rPr>
              <a:t>A </a:t>
            </a:r>
            <a:r>
              <a:rPr lang="en-US" sz="2000" b="1" dirty="0">
                <a:effectLst>
                  <a:outerShdw blurRad="50800" dist="38100" dir="5400000" algn="t" rotWithShape="0">
                    <a:prstClr val="black">
                      <a:alpha val="40000"/>
                    </a:prstClr>
                  </a:outerShdw>
                </a:effectLst>
              </a:rPr>
              <a:t>Long Shot</a:t>
            </a:r>
            <a:r>
              <a:rPr lang="en-US" sz="2000" dirty="0">
                <a:effectLst>
                  <a:outerShdw blurRad="50800" dist="38100" dir="5400000" algn="t" rotWithShape="0">
                    <a:prstClr val="black">
                      <a:alpha val="40000"/>
                    </a:prstClr>
                  </a:outerShdw>
                </a:effectLst>
              </a:rPr>
              <a:t> is a shot where the subject is framed from head to toe.  It places the subject in relation to the environment and people around it.  </a:t>
            </a:r>
            <a:r>
              <a:rPr lang="en-US" sz="2000" i="1" dirty="0">
                <a:effectLst>
                  <a:outerShdw blurRad="50800" dist="38100" dir="5400000" algn="t" rotWithShape="0">
                    <a:prstClr val="black">
                      <a:alpha val="40000"/>
                    </a:prstClr>
                  </a:outerShdw>
                </a:effectLst>
              </a:rPr>
              <a:t>Typically used to show the subject, the environment around the subject, and how the subject is </a:t>
            </a:r>
            <a:r>
              <a:rPr lang="en-US" sz="2000" i="1" u="sng" dirty="0">
                <a:effectLst>
                  <a:outerShdw blurRad="50800" dist="38100" dir="5400000" algn="t" rotWithShape="0">
                    <a:prstClr val="black">
                      <a:alpha val="40000"/>
                    </a:prstClr>
                  </a:outerShdw>
                </a:effectLst>
              </a:rPr>
              <a:t>reacting</a:t>
            </a:r>
            <a:r>
              <a:rPr lang="en-US" sz="2000" i="1" dirty="0">
                <a:effectLst>
                  <a:outerShdw blurRad="50800" dist="38100" dir="5400000" algn="t" rotWithShape="0">
                    <a:prstClr val="black">
                      <a:alpha val="40000"/>
                    </a:prstClr>
                  </a:outerShdw>
                </a:effectLst>
              </a:rPr>
              <a:t> to its environment.</a:t>
            </a:r>
          </a:p>
        </p:txBody>
      </p:sp>
    </p:spTree>
    <p:extLst>
      <p:ext uri="{BB962C8B-B14F-4D97-AF65-F5344CB8AC3E}">
        <p14:creationId xmlns:p14="http://schemas.microsoft.com/office/powerpoint/2010/main" val="28442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3357" y="348250"/>
            <a:ext cx="6155027" cy="707886"/>
          </a:xfrm>
          <a:prstGeom prst="rect">
            <a:avLst/>
          </a:prstGeom>
          <a:noFill/>
        </p:spPr>
        <p:txBody>
          <a:bodyPr wrap="square" rtlCol="0">
            <a:spAutoFit/>
          </a:bodyPr>
          <a:lstStyle/>
          <a:p>
            <a:pPr algn="ctr"/>
            <a:r>
              <a:rPr lang="en-US" sz="4000" u="sng" dirty="0">
                <a:solidFill>
                  <a:schemeClr val="accent5">
                    <a:lumMod val="75000"/>
                  </a:schemeClr>
                </a:solidFill>
              </a:rPr>
              <a:t>Medium Long Shot (MLS)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66721">
            <a:off x="758002" y="1500465"/>
            <a:ext cx="2447265" cy="1895197"/>
          </a:xfrm>
          <a:prstGeom prst="rect">
            <a:avLst/>
          </a:prstGeom>
          <a:ln w="88900">
            <a:solidFill>
              <a:schemeClr val="bg1"/>
            </a:solidFill>
          </a:ln>
          <a:effectLst>
            <a:outerShdw blurRad="50800" dist="38100" dir="54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335" y="1307331"/>
            <a:ext cx="1723541" cy="2412959"/>
          </a:xfrm>
          <a:prstGeom prst="rect">
            <a:avLst/>
          </a:prstGeom>
          <a:ln w="88900">
            <a:solidFill>
              <a:schemeClr val="bg1"/>
            </a:solidFill>
          </a:ln>
          <a:effectLst>
            <a:outerShdw blurRad="50800" dist="38100" dir="5400000" algn="tl" rotWithShape="0">
              <a:srgbClr val="000000">
                <a:alpha val="43000"/>
              </a:srgbClr>
            </a:outerShdw>
          </a:effectLst>
        </p:spPr>
      </p:pic>
      <p:sp>
        <p:nvSpPr>
          <p:cNvPr id="7" name="Rectangle 6"/>
          <p:cNvSpPr/>
          <p:nvPr/>
        </p:nvSpPr>
        <p:spPr>
          <a:xfrm>
            <a:off x="281841" y="4493577"/>
            <a:ext cx="8396214" cy="1015663"/>
          </a:xfrm>
          <a:prstGeom prst="rect">
            <a:avLst/>
          </a:prstGeom>
        </p:spPr>
        <p:txBody>
          <a:bodyPr wrap="square">
            <a:spAutoFit/>
          </a:bodyPr>
          <a:lstStyle/>
          <a:p>
            <a:pPr algn="ctr"/>
            <a:r>
              <a:rPr lang="en-US" sz="2000" dirty="0">
                <a:effectLst>
                  <a:outerShdw blurRad="50800" dist="38100" dir="5400000" algn="t" rotWithShape="0">
                    <a:prstClr val="black">
                      <a:alpha val="40000"/>
                    </a:prstClr>
                  </a:outerShdw>
                </a:effectLst>
              </a:rPr>
              <a:t>AKA 3 Quarters Shot.  Framed from the subject’s knees up. </a:t>
            </a:r>
            <a:r>
              <a:rPr lang="en-US" sz="2000" i="1" dirty="0">
                <a:effectLst>
                  <a:outerShdw blurRad="50800" dist="38100" dir="5400000" algn="t" rotWithShape="0">
                    <a:prstClr val="black">
                      <a:alpha val="40000"/>
                    </a:prstClr>
                  </a:outerShdw>
                </a:effectLst>
              </a:rPr>
              <a:t>Similar to LS, typically used when the director wants to show the subject in relation to the environment around it.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916" y="2560515"/>
            <a:ext cx="2786389" cy="1565597"/>
          </a:xfrm>
          <a:prstGeom prst="rect">
            <a:avLst/>
          </a:prstGeom>
          <a:ln w="88900">
            <a:solidFill>
              <a:schemeClr val="bg1"/>
            </a:solidFill>
          </a:ln>
          <a:effectLst>
            <a:outerShdw blurRad="50800" dist="38100" dir="5400000" algn="tl" rotWithShape="0">
              <a:srgbClr val="000000">
                <a:alpha val="43000"/>
              </a:srgbClr>
            </a:outerShdw>
          </a:effectLst>
        </p:spPr>
      </p:pic>
      <p:sp>
        <p:nvSpPr>
          <p:cNvPr id="8" name="Rectangle 7">
            <a:extLst>
              <a:ext uri="{FF2B5EF4-FFF2-40B4-BE49-F238E27FC236}">
                <a16:creationId xmlns:a16="http://schemas.microsoft.com/office/drawing/2014/main" id="{8830F661-868A-DC4B-A687-AA4372DC7874}"/>
              </a:ext>
            </a:extLst>
          </p:cNvPr>
          <p:cNvSpPr/>
          <p:nvPr/>
        </p:nvSpPr>
        <p:spPr>
          <a:xfrm>
            <a:off x="822657" y="5568331"/>
            <a:ext cx="7243936" cy="1015663"/>
          </a:xfrm>
          <a:prstGeom prst="rect">
            <a:avLst/>
          </a:prstGeom>
        </p:spPr>
        <p:txBody>
          <a:bodyPr wrap="square">
            <a:spAutoFit/>
          </a:bodyPr>
          <a:lstStyle/>
          <a:p>
            <a:pPr algn="ctr"/>
            <a:r>
              <a:rPr lang="en-US" sz="2000" dirty="0">
                <a:solidFill>
                  <a:srgbClr val="800000"/>
                </a:solidFill>
                <a:effectLst>
                  <a:glow rad="12700">
                    <a:schemeClr val="tx1">
                      <a:alpha val="75000"/>
                    </a:schemeClr>
                  </a:glow>
                  <a:outerShdw blurRad="38100" dist="50800" dir="2700000" algn="tl" rotWithShape="0">
                    <a:srgbClr val="000000">
                      <a:alpha val="43000"/>
                    </a:srgbClr>
                  </a:outerShdw>
                </a:effectLst>
              </a:rPr>
              <a:t>Note: As the shots are framed more and more closely to the subject, their use becomes less about action and more about emotion.</a:t>
            </a:r>
          </a:p>
        </p:txBody>
      </p:sp>
    </p:spTree>
    <p:extLst>
      <p:ext uri="{BB962C8B-B14F-4D97-AF65-F5344CB8AC3E}">
        <p14:creationId xmlns:p14="http://schemas.microsoft.com/office/powerpoint/2010/main" val="10079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3357" y="348250"/>
            <a:ext cx="6155027" cy="707886"/>
          </a:xfrm>
          <a:prstGeom prst="rect">
            <a:avLst/>
          </a:prstGeom>
          <a:noFill/>
        </p:spPr>
        <p:txBody>
          <a:bodyPr wrap="square" rtlCol="0">
            <a:spAutoFit/>
          </a:bodyPr>
          <a:lstStyle/>
          <a:p>
            <a:pPr algn="ctr"/>
            <a:r>
              <a:rPr lang="en-US" sz="4000" u="sng" dirty="0">
                <a:solidFill>
                  <a:schemeClr val="accent5">
                    <a:lumMod val="75000"/>
                  </a:schemeClr>
                </a:solidFill>
              </a:rPr>
              <a:t>Medium Shot (MS)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939" y="1594559"/>
            <a:ext cx="2805465" cy="1867387"/>
          </a:xfrm>
          <a:prstGeom prst="rect">
            <a:avLst/>
          </a:prstGeom>
          <a:ln w="88900">
            <a:solidFill>
              <a:schemeClr val="bg1"/>
            </a:solidFill>
          </a:ln>
          <a:effectLst>
            <a:outerShdw blurRad="50800" dist="38100" dir="54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727" y="1512811"/>
            <a:ext cx="2012130" cy="3054994"/>
          </a:xfrm>
          <a:prstGeom prst="rect">
            <a:avLst/>
          </a:prstGeom>
          <a:ln w="88900">
            <a:solidFill>
              <a:schemeClr val="bg1"/>
            </a:solidFill>
          </a:ln>
          <a:effectLst>
            <a:outerShdw blurRad="50800" dist="38100" dir="5400000" algn="tl" rotWithShape="0">
              <a:srgbClr val="000000">
                <a:alpha val="43000"/>
              </a:srgbClr>
            </a:outerShdw>
          </a:effectLst>
        </p:spPr>
      </p:pic>
      <p:sp>
        <p:nvSpPr>
          <p:cNvPr id="7" name="Rectangle 6"/>
          <p:cNvSpPr/>
          <p:nvPr/>
        </p:nvSpPr>
        <p:spPr>
          <a:xfrm>
            <a:off x="281841" y="5038103"/>
            <a:ext cx="8396214" cy="707886"/>
          </a:xfrm>
          <a:prstGeom prst="rect">
            <a:avLst/>
          </a:prstGeom>
        </p:spPr>
        <p:txBody>
          <a:bodyPr wrap="square">
            <a:spAutoFit/>
          </a:bodyPr>
          <a:lstStyle/>
          <a:p>
            <a:pPr algn="ctr"/>
            <a:r>
              <a:rPr lang="en-US" sz="2000" dirty="0">
                <a:effectLst>
                  <a:outerShdw blurRad="50800" dist="38100" dir="5400000" algn="t" rotWithShape="0">
                    <a:prstClr val="black">
                      <a:alpha val="40000"/>
                    </a:prstClr>
                  </a:outerShdw>
                </a:effectLst>
              </a:rPr>
              <a:t>Framed from the waist up.  </a:t>
            </a:r>
            <a:r>
              <a:rPr lang="en-US" sz="2000" i="1" dirty="0">
                <a:effectLst>
                  <a:outerShdw blurRad="50800" dist="38100" dir="5400000" algn="t" rotWithShape="0">
                    <a:prstClr val="black">
                      <a:alpha val="40000"/>
                    </a:prstClr>
                  </a:outerShdw>
                </a:effectLst>
              </a:rPr>
              <a:t>Typically used in scenes where there is conversation between two characters/interviews.</a:t>
            </a:r>
          </a:p>
        </p:txBody>
      </p:sp>
    </p:spTree>
    <p:extLst>
      <p:ext uri="{BB962C8B-B14F-4D97-AF65-F5344CB8AC3E}">
        <p14:creationId xmlns:p14="http://schemas.microsoft.com/office/powerpoint/2010/main" val="415345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172" y="322115"/>
            <a:ext cx="5649403" cy="707886"/>
          </a:xfrm>
          <a:prstGeom prst="rect">
            <a:avLst/>
          </a:prstGeom>
        </p:spPr>
        <p:txBody>
          <a:bodyPr wrap="none">
            <a:spAutoFit/>
          </a:bodyPr>
          <a:lstStyle/>
          <a:p>
            <a:pPr algn="ctr"/>
            <a:r>
              <a:rPr lang="en-US" sz="4000" u="sng" dirty="0">
                <a:solidFill>
                  <a:schemeClr val="accent5">
                    <a:lumMod val="75000"/>
                  </a:schemeClr>
                </a:solidFill>
              </a:rPr>
              <a:t>Medium Close Up (MCU)</a:t>
            </a:r>
          </a:p>
        </p:txBody>
      </p:sp>
      <p:pic>
        <p:nvPicPr>
          <p:cNvPr id="5" name="Picture 4" descr="Thor Medium Close 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191" y="1489116"/>
            <a:ext cx="4328301" cy="2882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246937" y="4889033"/>
            <a:ext cx="8410984" cy="1015663"/>
          </a:xfrm>
          <a:prstGeom prst="rect">
            <a:avLst/>
          </a:prstGeom>
        </p:spPr>
        <p:txBody>
          <a:bodyPr wrap="square">
            <a:spAutoFit/>
          </a:bodyPr>
          <a:lstStyle/>
          <a:p>
            <a:pPr algn="ctr"/>
            <a:r>
              <a:rPr lang="en-US" sz="2000" dirty="0">
                <a:effectLst>
                  <a:outerShdw blurRad="50800" dist="38100" dir="5400000" algn="t" rotWithShape="0">
                    <a:prstClr val="black">
                      <a:alpha val="40000"/>
                    </a:prstClr>
                  </a:outerShdw>
                </a:effectLst>
              </a:rPr>
              <a:t>Framed beginning just above the subject’s elbows and includes the shoulders, chest, neck, and head.  </a:t>
            </a:r>
            <a:r>
              <a:rPr lang="en-US" sz="2000" i="1" dirty="0">
                <a:effectLst>
                  <a:outerShdw blurRad="50800" dist="38100" dir="5400000" algn="t" rotWithShape="0">
                    <a:prstClr val="black">
                      <a:alpha val="40000"/>
                    </a:prstClr>
                  </a:outerShdw>
                </a:effectLst>
              </a:rPr>
              <a:t>Typically used during scenes where there is conversation between characters.</a:t>
            </a:r>
            <a:endParaRPr lang="en-US" sz="2000" i="1" dirty="0"/>
          </a:p>
        </p:txBody>
      </p:sp>
    </p:spTree>
    <p:extLst>
      <p:ext uri="{BB962C8B-B14F-4D97-AF65-F5344CB8AC3E}">
        <p14:creationId xmlns:p14="http://schemas.microsoft.com/office/powerpoint/2010/main" val="298657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7736" y="480858"/>
            <a:ext cx="3349094" cy="707886"/>
          </a:xfrm>
          <a:prstGeom prst="rect">
            <a:avLst/>
          </a:prstGeom>
        </p:spPr>
        <p:txBody>
          <a:bodyPr wrap="none">
            <a:spAutoFit/>
          </a:bodyPr>
          <a:lstStyle/>
          <a:p>
            <a:pPr algn="ctr"/>
            <a:r>
              <a:rPr lang="en-US" sz="4000" u="sng" dirty="0">
                <a:solidFill>
                  <a:schemeClr val="accent5">
                    <a:lumMod val="75000"/>
                  </a:schemeClr>
                </a:solidFill>
              </a:rPr>
              <a:t>Close Up (CU)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962" y="1471562"/>
            <a:ext cx="4821505" cy="294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684261" y="4754329"/>
            <a:ext cx="7965241" cy="1323439"/>
          </a:xfrm>
          <a:prstGeom prst="rect">
            <a:avLst/>
          </a:prstGeom>
        </p:spPr>
        <p:txBody>
          <a:bodyPr wrap="none">
            <a:spAutoFit/>
          </a:bodyPr>
          <a:lstStyle/>
          <a:p>
            <a:pPr algn="ctr"/>
            <a:r>
              <a:rPr lang="en-US" sz="2000" dirty="0">
                <a:effectLst>
                  <a:outerShdw blurRad="50800" dist="38100" dir="5400000" algn="t" rotWithShape="0">
                    <a:prstClr val="black">
                      <a:alpha val="40000"/>
                    </a:prstClr>
                  </a:outerShdw>
                </a:effectLst>
              </a:rPr>
              <a:t>Framed at a very close range to the </a:t>
            </a:r>
          </a:p>
          <a:p>
            <a:pPr algn="ctr"/>
            <a:r>
              <a:rPr lang="en-US" sz="2000" dirty="0">
                <a:effectLst>
                  <a:outerShdw blurRad="50800" dist="38100" dir="5400000" algn="t" rotWithShape="0">
                    <a:prstClr val="black">
                      <a:alpha val="40000"/>
                    </a:prstClr>
                  </a:outerShdw>
                </a:effectLst>
              </a:rPr>
              <a:t>subject.  It is a shot that typically only contains the subject’s head </a:t>
            </a:r>
          </a:p>
          <a:p>
            <a:pPr algn="ctr"/>
            <a:r>
              <a:rPr lang="en-US" sz="2000" dirty="0">
                <a:effectLst>
                  <a:outerShdw blurRad="50800" dist="38100" dir="5400000" algn="t" rotWithShape="0">
                    <a:prstClr val="black">
                      <a:alpha val="40000"/>
                    </a:prstClr>
                  </a:outerShdw>
                </a:effectLst>
              </a:rPr>
              <a:t>(and sometimes shoulders) and is usually </a:t>
            </a:r>
            <a:r>
              <a:rPr lang="en-US" sz="2000" i="1" dirty="0">
                <a:effectLst>
                  <a:outerShdw blurRad="50800" dist="38100" dir="5400000" algn="t" rotWithShape="0">
                    <a:prstClr val="black">
                      <a:alpha val="40000"/>
                    </a:prstClr>
                  </a:outerShdw>
                </a:effectLst>
              </a:rPr>
              <a:t>used when the director </a:t>
            </a:r>
          </a:p>
          <a:p>
            <a:pPr algn="ctr"/>
            <a:r>
              <a:rPr lang="en-US" sz="2000" i="1" dirty="0">
                <a:effectLst>
                  <a:outerShdw blurRad="50800" dist="38100" dir="5400000" algn="t" rotWithShape="0">
                    <a:prstClr val="black">
                      <a:alpha val="40000"/>
                    </a:prstClr>
                  </a:outerShdw>
                </a:effectLst>
              </a:rPr>
              <a:t>wants to show the audience the subject’s facial expression.</a:t>
            </a:r>
          </a:p>
        </p:txBody>
      </p:sp>
    </p:spTree>
    <p:extLst>
      <p:ext uri="{BB962C8B-B14F-4D97-AF65-F5344CB8AC3E}">
        <p14:creationId xmlns:p14="http://schemas.microsoft.com/office/powerpoint/2010/main" val="17248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68842" y="480858"/>
            <a:ext cx="5146887" cy="646331"/>
          </a:xfrm>
          <a:prstGeom prst="rect">
            <a:avLst/>
          </a:prstGeom>
        </p:spPr>
        <p:txBody>
          <a:bodyPr wrap="none">
            <a:spAutoFit/>
          </a:bodyPr>
          <a:lstStyle/>
          <a:p>
            <a:pPr algn="ctr"/>
            <a:r>
              <a:rPr lang="en-US" sz="3600" u="sng" dirty="0">
                <a:solidFill>
                  <a:schemeClr val="accent5">
                    <a:lumMod val="75000"/>
                  </a:schemeClr>
                </a:solidFill>
              </a:rPr>
              <a:t>Extreme Close Up (ECU)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38296">
            <a:off x="308543" y="1485625"/>
            <a:ext cx="4821505" cy="2068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654108" y="4991294"/>
            <a:ext cx="7647020" cy="1323439"/>
          </a:xfrm>
          <a:prstGeom prst="rect">
            <a:avLst/>
          </a:prstGeom>
        </p:spPr>
        <p:txBody>
          <a:bodyPr wrap="none">
            <a:spAutoFit/>
          </a:bodyPr>
          <a:lstStyle/>
          <a:p>
            <a:pPr algn="ctr"/>
            <a:r>
              <a:rPr lang="en-US" sz="2000" dirty="0">
                <a:effectLst>
                  <a:outerShdw blurRad="50800" dist="38100" dir="5400000" algn="t" rotWithShape="0">
                    <a:prstClr val="black">
                      <a:alpha val="40000"/>
                    </a:prstClr>
                  </a:outerShdw>
                </a:effectLst>
              </a:rPr>
              <a:t>Framed at an extremely close </a:t>
            </a:r>
          </a:p>
          <a:p>
            <a:pPr algn="ctr"/>
            <a:r>
              <a:rPr lang="en-US" sz="2000" dirty="0">
                <a:effectLst>
                  <a:outerShdw blurRad="50800" dist="38100" dir="5400000" algn="t" rotWithShape="0">
                    <a:prstClr val="black">
                      <a:alpha val="40000"/>
                    </a:prstClr>
                  </a:outerShdw>
                </a:effectLst>
              </a:rPr>
              <a:t>range to the subject.  It is a shot that typically only contains the </a:t>
            </a:r>
          </a:p>
          <a:p>
            <a:pPr algn="ctr"/>
            <a:r>
              <a:rPr lang="en-US" sz="2000" dirty="0">
                <a:effectLst>
                  <a:outerShdw blurRad="50800" dist="38100" dir="5400000" algn="t" rotWithShape="0">
                    <a:prstClr val="black">
                      <a:alpha val="40000"/>
                    </a:prstClr>
                  </a:outerShdw>
                </a:effectLst>
              </a:rPr>
              <a:t>subject’s eyes and is </a:t>
            </a:r>
            <a:r>
              <a:rPr lang="en-US" sz="2000" i="1" dirty="0">
                <a:effectLst>
                  <a:outerShdw blurRad="50800" dist="38100" dir="5400000" algn="t" rotWithShape="0">
                    <a:prstClr val="black">
                      <a:alpha val="40000"/>
                    </a:prstClr>
                  </a:outerShdw>
                </a:effectLst>
              </a:rPr>
              <a:t>typically used during intense scenes </a:t>
            </a:r>
          </a:p>
          <a:p>
            <a:pPr algn="ctr"/>
            <a:r>
              <a:rPr lang="en-US" sz="2000" i="1" dirty="0">
                <a:effectLst>
                  <a:outerShdw blurRad="50800" dist="38100" dir="5400000" algn="t" rotWithShape="0">
                    <a:prstClr val="black">
                      <a:alpha val="40000"/>
                    </a:prstClr>
                  </a:outerShdw>
                </a:effectLst>
              </a:rPr>
              <a:t>to show emotion.</a:t>
            </a: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3791866" y="2605424"/>
            <a:ext cx="4821505" cy="19848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97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1527</TotalTime>
  <Words>490</Words>
  <Application>Microsoft Macintosh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Georgia</vt:lpstr>
      <vt:lpstr>Trebuchet MS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Trueba</dc:creator>
  <cp:lastModifiedBy>Matthew Trueba</cp:lastModifiedBy>
  <cp:revision>71</cp:revision>
  <cp:lastPrinted>2016-10-07T18:35:33Z</cp:lastPrinted>
  <dcterms:created xsi:type="dcterms:W3CDTF">2015-07-11T20:19:39Z</dcterms:created>
  <dcterms:modified xsi:type="dcterms:W3CDTF">2018-10-24T21:57:03Z</dcterms:modified>
</cp:coreProperties>
</file>