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7" r:id="rId2"/>
    <p:sldId id="258" r:id="rId3"/>
    <p:sldId id="262" r:id="rId4"/>
    <p:sldId id="263" r:id="rId5"/>
    <p:sldId id="264" r:id="rId6"/>
    <p:sldId id="260" r:id="rId7"/>
    <p:sldId id="259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62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Monday, March 9,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Monday, March 9,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Monday, March 9,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Monday, March 9,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Monday, March 9,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Monday, March 9,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Monday, March 9,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Monday, March 9,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Monday, March 9,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Monday, March 9,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Monday, March 9,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Monday, March 9,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youtube.com/watch?v=qtbOmpTnyO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xWj-7FF4Cl&amp;index=3&amp;list=PLCzTmQGtrw6rrEqsDc_LddwlKeZph_T7i" TargetMode="External"/><Relationship Id="rId2" Type="http://schemas.openxmlformats.org/officeDocument/2006/relationships/hyperlink" Target="http://www.youtube.com/watch?v=qtbOmpTnyOc&amp;index=4&amp;list=PLT9flWsv0SlRko7sRl76T1NES5QlVS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OAH0MoAv2C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63067" y="3030971"/>
            <a:ext cx="3229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 Black"/>
                <a:cs typeface="Arial Black"/>
              </a:rPr>
              <a:t>Match 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106719" y="4100302"/>
            <a:ext cx="8908143" cy="4118428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  <a:sp3d>
            <a:bevelT prst="relaxedInset"/>
          </a:sp3d>
        </p:spPr>
        <p:txBody>
          <a:bodyPr wrap="none" lIns="91440" tIns="45720" rIns="91440" bIns="45720">
            <a:prstTxWarp prst="textArchUp">
              <a:avLst>
                <a:gd name="adj" fmla="val 12499712"/>
              </a:avLst>
            </a:prstTxWarp>
            <a:spAutoFit/>
            <a:sp3d extrusionH="57150">
              <a:bevelT w="38100" h="0" prst="slope"/>
              <a:bevelB w="38100" h="19050" prst="slope"/>
            </a:sp3d>
          </a:bodyPr>
          <a:lstStyle/>
          <a:p>
            <a:pPr algn="ctr"/>
            <a:r>
              <a:rPr lang="en-US" sz="20000" b="1" i="1" spc="0" dirty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59944" dist="304800" dir="9240000" sx="83000" sy="83000" kx="2700000" rotWithShape="0">
                    <a:prstClr val="black">
                      <a:alpha val="32000"/>
                    </a:prstClr>
                  </a:outerShdw>
                </a:effectLst>
              </a:rPr>
              <a:t>Action</a:t>
            </a:r>
            <a:r>
              <a:rPr lang="en-US" sz="20000" b="1" i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59944" dist="304800" dir="9240000" sx="83000" sy="83000" kx="2700000" rotWithShape="0">
                    <a:prstClr val="black">
                      <a:alpha val="32000"/>
                    </a:prstClr>
                  </a:outerShdw>
                </a:effectLst>
              </a:rPr>
              <a:t>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34061" y="16777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 descr="action_movie_explos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17554">
            <a:off x="1068759" y="667540"/>
            <a:ext cx="2521675" cy="1903865"/>
          </a:xfrm>
          <a:prstGeom prst="rect">
            <a:avLst/>
          </a:prstGeom>
        </p:spPr>
      </p:pic>
      <p:pic>
        <p:nvPicPr>
          <p:cNvPr id="8" name="Picture 7" descr="declown7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9665">
            <a:off x="4951754" y="453963"/>
            <a:ext cx="3778627" cy="2307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494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35833" y="1229714"/>
            <a:ext cx="2016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 Black"/>
                <a:cs typeface="Arial Black"/>
              </a:rPr>
              <a:t>Match on</a:t>
            </a:r>
          </a:p>
        </p:txBody>
      </p:sp>
      <p:sp>
        <p:nvSpPr>
          <p:cNvPr id="5" name="Rectangle 4"/>
          <p:cNvSpPr/>
          <p:nvPr/>
        </p:nvSpPr>
        <p:spPr>
          <a:xfrm>
            <a:off x="2473310" y="1687951"/>
            <a:ext cx="4122180" cy="1833308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  <a:sp3d>
            <a:bevelT prst="relaxedInset"/>
          </a:sp3d>
        </p:spPr>
        <p:txBody>
          <a:bodyPr wrap="none" lIns="91440" tIns="45720" rIns="91440" bIns="45720">
            <a:prstTxWarp prst="textArchUp">
              <a:avLst>
                <a:gd name="adj" fmla="val 12499712"/>
              </a:avLst>
            </a:prstTxWarp>
            <a:spAutoFit/>
            <a:sp3d extrusionH="57150">
              <a:bevelT w="38100" h="0" prst="slope"/>
              <a:bevelB w="38100" h="19050" prst="slope"/>
            </a:sp3d>
          </a:bodyPr>
          <a:lstStyle/>
          <a:p>
            <a:pPr algn="ctr"/>
            <a:r>
              <a:rPr lang="en-US" sz="10000" b="1" i="1" spc="0" dirty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59944" dist="304800" dir="9240000" sx="83000" sy="83000" kx="2700000" rotWithShape="0">
                    <a:prstClr val="black">
                      <a:alpha val="32000"/>
                    </a:prstClr>
                  </a:outerShdw>
                </a:effectLst>
              </a:rPr>
              <a:t>Action?</a:t>
            </a:r>
          </a:p>
        </p:txBody>
      </p:sp>
      <p:sp>
        <p:nvSpPr>
          <p:cNvPr id="7" name="Rectangle 6"/>
          <p:cNvSpPr/>
          <p:nvPr/>
        </p:nvSpPr>
        <p:spPr>
          <a:xfrm>
            <a:off x="-133689" y="893835"/>
            <a:ext cx="4122180" cy="35420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9434866"/>
              </a:avLst>
            </a:prstTxWarp>
            <a:spAutoFit/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en-US" sz="3600" b="1" i="1" spc="0" dirty="0">
                <a:ln w="12700">
                  <a:solidFill>
                    <a:schemeClr val="tx1"/>
                  </a:solidFill>
                  <a:prstDash val="solid"/>
                </a:ln>
                <a:effectLst/>
              </a:rPr>
              <a:t>What is...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89027" y="2963213"/>
            <a:ext cx="42558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/>
                <a:cs typeface="Arial"/>
              </a:rPr>
              <a:t>Match on action is an editing style which the editor uses to create continuity of action or movement between a series of shots.</a:t>
            </a:r>
          </a:p>
        </p:txBody>
      </p:sp>
      <p:cxnSp>
        <p:nvCxnSpPr>
          <p:cNvPr id="17" name="Curved Connector 16"/>
          <p:cNvCxnSpPr/>
          <p:nvPr/>
        </p:nvCxnSpPr>
        <p:spPr>
          <a:xfrm rot="10800000">
            <a:off x="2256439" y="4661270"/>
            <a:ext cx="1170982" cy="830090"/>
          </a:xfrm>
          <a:prstGeom prst="curvedConnector3">
            <a:avLst>
              <a:gd name="adj1" fmla="val 50000"/>
            </a:avLst>
          </a:prstGeom>
          <a:ln w="57150" cap="rnd" cmpd="sng">
            <a:solidFill>
              <a:srgbClr val="FF6600"/>
            </a:solidFill>
            <a:prstDash val="sysDot"/>
            <a:round/>
            <a:headEnd type="triangle" w="sm" len="sm"/>
            <a:tailEnd type="none" w="sm" len="sm"/>
          </a:ln>
          <a:effectLst/>
          <a:scene3d>
            <a:camera prst="perspectiveFront">
              <a:rot lat="0" lon="0" rev="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 flipV="1">
            <a:off x="1199097" y="4661270"/>
            <a:ext cx="922382" cy="830090"/>
          </a:xfrm>
          <a:prstGeom prst="curvedConnector3">
            <a:avLst>
              <a:gd name="adj1" fmla="val 50000"/>
            </a:avLst>
          </a:prstGeom>
          <a:ln w="57150" cap="rnd" cmpd="sng">
            <a:solidFill>
              <a:srgbClr val="FF6600"/>
            </a:solidFill>
            <a:prstDash val="sysDot"/>
            <a:round/>
            <a:headEnd type="none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/>
          <p:nvPr/>
        </p:nvCxnSpPr>
        <p:spPr>
          <a:xfrm flipV="1">
            <a:off x="3638008" y="4661270"/>
            <a:ext cx="922382" cy="830090"/>
          </a:xfrm>
          <a:prstGeom prst="curvedConnector3">
            <a:avLst>
              <a:gd name="adj1" fmla="val 50000"/>
            </a:avLst>
          </a:prstGeom>
          <a:ln w="57150" cap="rnd" cmpd="sng">
            <a:solidFill>
              <a:srgbClr val="FF6600"/>
            </a:solidFill>
            <a:prstDash val="sysDot"/>
            <a:round/>
            <a:headEnd type="none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/>
          <p:nvPr/>
        </p:nvCxnSpPr>
        <p:spPr>
          <a:xfrm flipV="1">
            <a:off x="6012821" y="4661272"/>
            <a:ext cx="922382" cy="830090"/>
          </a:xfrm>
          <a:prstGeom prst="curvedConnector3">
            <a:avLst>
              <a:gd name="adj1" fmla="val 50000"/>
            </a:avLst>
          </a:prstGeom>
          <a:ln w="57150" cap="rnd" cmpd="sng">
            <a:solidFill>
              <a:srgbClr val="FF6600"/>
            </a:solidFill>
            <a:prstDash val="sysDot"/>
            <a:round/>
            <a:headEnd type="none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/>
          <p:nvPr/>
        </p:nvCxnSpPr>
        <p:spPr>
          <a:xfrm rot="10800000">
            <a:off x="4667329" y="4661273"/>
            <a:ext cx="1170982" cy="830090"/>
          </a:xfrm>
          <a:prstGeom prst="curvedConnector3">
            <a:avLst>
              <a:gd name="adj1" fmla="val 50000"/>
            </a:avLst>
          </a:prstGeom>
          <a:ln w="57150" cap="rnd" cmpd="sng">
            <a:solidFill>
              <a:srgbClr val="FF6600"/>
            </a:solidFill>
            <a:prstDash val="sysDot"/>
            <a:round/>
            <a:headEnd type="triangle" w="sm" len="sm"/>
            <a:tailEnd type="none" w="sm" len="sm"/>
          </a:ln>
          <a:effectLst/>
          <a:scene3d>
            <a:camera prst="perspectiveFront">
              <a:rot lat="0" lon="0" rev="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/>
          <p:nvPr/>
        </p:nvCxnSpPr>
        <p:spPr>
          <a:xfrm rot="10800000">
            <a:off x="7026839" y="4661270"/>
            <a:ext cx="1170982" cy="830090"/>
          </a:xfrm>
          <a:prstGeom prst="curvedConnector3">
            <a:avLst>
              <a:gd name="adj1" fmla="val 50000"/>
            </a:avLst>
          </a:prstGeom>
          <a:ln w="57150" cap="rnd" cmpd="sng">
            <a:solidFill>
              <a:srgbClr val="FF6600"/>
            </a:solidFill>
            <a:prstDash val="sysDot"/>
            <a:round/>
            <a:headEnd type="triangle" w="lg" len="lg"/>
            <a:tailEnd type="none" w="sm" len="sm"/>
          </a:ln>
          <a:effectLst/>
          <a:scene3d>
            <a:camera prst="perspectiveFront">
              <a:rot lat="0" lon="0" rev="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2951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1440" y="1538474"/>
            <a:ext cx="20165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 Black"/>
                <a:cs typeface="Arial Black"/>
              </a:rPr>
              <a:t>Match 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440161" y="2067968"/>
            <a:ext cx="4122180" cy="1833308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  <a:sp3d>
            <a:bevelT prst="relaxedInset"/>
          </a:sp3d>
        </p:spPr>
        <p:txBody>
          <a:bodyPr wrap="none" lIns="91440" tIns="45720" rIns="91440" bIns="45720">
            <a:prstTxWarp prst="textArchUp">
              <a:avLst>
                <a:gd name="adj" fmla="val 12499712"/>
              </a:avLst>
            </a:prstTxWarp>
            <a:spAutoFit/>
            <a:sp3d extrusionH="57150">
              <a:bevelT w="38100" h="0" prst="slope"/>
              <a:bevelB w="38100" h="19050" prst="slope"/>
            </a:sp3d>
          </a:bodyPr>
          <a:lstStyle/>
          <a:p>
            <a:pPr algn="ctr"/>
            <a:r>
              <a:rPr lang="en-US" sz="5400" b="1" i="1" spc="0" dirty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59944" dist="304800" dir="9240000" sx="83000" sy="83000" kx="2700000" rotWithShape="0">
                    <a:prstClr val="black">
                      <a:alpha val="32000"/>
                    </a:prstClr>
                  </a:outerShdw>
                </a:effectLst>
              </a:rPr>
              <a:t>Action?</a:t>
            </a:r>
          </a:p>
        </p:txBody>
      </p:sp>
      <p:sp>
        <p:nvSpPr>
          <p:cNvPr id="7" name="Rectangle 6"/>
          <p:cNvSpPr/>
          <p:nvPr/>
        </p:nvSpPr>
        <p:spPr>
          <a:xfrm rot="20404983">
            <a:off x="-240562" y="1157177"/>
            <a:ext cx="4122180" cy="35420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9434866"/>
              </a:avLst>
            </a:prstTxWarp>
            <a:spAutoFit/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en-US" sz="3200" b="1" i="1" spc="0" dirty="0">
                <a:ln w="12700">
                  <a:solidFill>
                    <a:schemeClr val="tx1"/>
                  </a:solidFill>
                  <a:prstDash val="solid"/>
                </a:ln>
                <a:effectLst/>
              </a:rPr>
              <a:t>How to...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F0AB512-A69F-B646-801F-35FD347319CF}"/>
              </a:ext>
            </a:extLst>
          </p:cNvPr>
          <p:cNvSpPr txBox="1"/>
          <p:nvPr/>
        </p:nvSpPr>
        <p:spPr>
          <a:xfrm>
            <a:off x="1397000" y="3042686"/>
            <a:ext cx="635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/>
                <a:cs typeface="Arial"/>
              </a:rPr>
              <a:t>1.  Cut in the </a:t>
            </a:r>
            <a:r>
              <a:rPr lang="en-US" b="1" i="1" dirty="0">
                <a:latin typeface="Arial"/>
                <a:cs typeface="Arial"/>
              </a:rPr>
              <a:t>middle</a:t>
            </a:r>
            <a:r>
              <a:rPr lang="en-US" b="1" dirty="0">
                <a:latin typeface="Arial"/>
                <a:cs typeface="Arial"/>
              </a:rPr>
              <a:t> of the action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C9158E-0378-2A46-9E1F-F5E2F6F6AF16}"/>
              </a:ext>
            </a:extLst>
          </p:cNvPr>
          <p:cNvSpPr txBox="1"/>
          <p:nvPr/>
        </p:nvSpPr>
        <p:spPr>
          <a:xfrm>
            <a:off x="1397000" y="3412018"/>
            <a:ext cx="635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/>
                <a:cs typeface="Arial"/>
              </a:rPr>
              <a:t>	This includes…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4354D23-95ED-6F4B-9F7F-FBE2F18659E7}"/>
              </a:ext>
            </a:extLst>
          </p:cNvPr>
          <p:cNvSpPr txBox="1"/>
          <p:nvPr/>
        </p:nvSpPr>
        <p:spPr>
          <a:xfrm>
            <a:off x="1397000" y="3787664"/>
            <a:ext cx="635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rial"/>
                <a:cs typeface="Arial"/>
              </a:rPr>
              <a:t>Actor/Object Movement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rial"/>
                <a:cs typeface="Arial"/>
              </a:rPr>
              <a:t>Walking, Punching, Sitting, Kicking, Throwing, Closing Doors, etc.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1B015CC-8BC2-F54C-9AB9-4BBECE537147}"/>
              </a:ext>
            </a:extLst>
          </p:cNvPr>
          <p:cNvSpPr txBox="1"/>
          <p:nvPr/>
        </p:nvSpPr>
        <p:spPr>
          <a:xfrm>
            <a:off x="1397000" y="4769115"/>
            <a:ext cx="635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rial"/>
                <a:cs typeface="Arial"/>
              </a:rPr>
              <a:t>Direction Changes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rial"/>
                <a:cs typeface="Arial"/>
              </a:rPr>
              <a:t>Turning Around</a:t>
            </a:r>
            <a:r>
              <a:rPr lang="en-US" b="1">
                <a:latin typeface="Arial"/>
                <a:cs typeface="Arial"/>
              </a:rPr>
              <a:t>, Looking </a:t>
            </a:r>
            <a:r>
              <a:rPr lang="en-US" b="1" dirty="0">
                <a:latin typeface="Arial"/>
                <a:cs typeface="Arial"/>
              </a:rPr>
              <a:t>Left, Then Looking Right, etc.</a:t>
            </a:r>
          </a:p>
        </p:txBody>
      </p:sp>
    </p:spTree>
    <p:extLst>
      <p:ext uri="{BB962C8B-B14F-4D97-AF65-F5344CB8AC3E}">
        <p14:creationId xmlns:p14="http://schemas.microsoft.com/office/powerpoint/2010/main" val="215813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6448" y="1538474"/>
            <a:ext cx="20165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Black"/>
                <a:cs typeface="Arial Black"/>
              </a:rPr>
              <a:t>Match 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440161" y="2067968"/>
            <a:ext cx="4122180" cy="1833308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  <a:sp3d>
            <a:bevelT prst="relaxedInset"/>
          </a:sp3d>
        </p:spPr>
        <p:txBody>
          <a:bodyPr wrap="none" lIns="91440" tIns="45720" rIns="91440" bIns="45720">
            <a:prstTxWarp prst="textArchUp">
              <a:avLst>
                <a:gd name="adj" fmla="val 12499712"/>
              </a:avLst>
            </a:prstTxWarp>
            <a:spAutoFit/>
            <a:sp3d extrusionH="57150">
              <a:bevelT w="38100" h="0" prst="slope"/>
              <a:bevelB w="38100" h="19050" prst="slope"/>
            </a:sp3d>
          </a:bodyPr>
          <a:lstStyle/>
          <a:p>
            <a:pPr algn="ctr"/>
            <a:r>
              <a:rPr lang="en-US" sz="5400" b="1" i="1" spc="0" dirty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59944" dist="304800" dir="9240000" sx="83000" sy="83000" kx="2700000" rotWithShape="0">
                    <a:prstClr val="black">
                      <a:alpha val="32000"/>
                    </a:prstClr>
                  </a:outerShdw>
                </a:effectLst>
              </a:rPr>
              <a:t>Action?</a:t>
            </a:r>
          </a:p>
        </p:txBody>
      </p:sp>
      <p:sp>
        <p:nvSpPr>
          <p:cNvPr id="7" name="Rectangle 6"/>
          <p:cNvSpPr/>
          <p:nvPr/>
        </p:nvSpPr>
        <p:spPr>
          <a:xfrm rot="20404983">
            <a:off x="-240562" y="1157177"/>
            <a:ext cx="4122180" cy="35420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9434866"/>
              </a:avLst>
            </a:prstTxWarp>
            <a:spAutoFit/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en-US" sz="3200" b="1" i="1" spc="0" dirty="0">
                <a:ln w="12700">
                  <a:solidFill>
                    <a:schemeClr val="tx1"/>
                  </a:solidFill>
                  <a:prstDash val="solid"/>
                </a:ln>
                <a:effectLst/>
              </a:rPr>
              <a:t>How to...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F0AB512-A69F-B646-801F-35FD347319CF}"/>
              </a:ext>
            </a:extLst>
          </p:cNvPr>
          <p:cNvSpPr txBox="1"/>
          <p:nvPr/>
        </p:nvSpPr>
        <p:spPr>
          <a:xfrm>
            <a:off x="1397000" y="3042686"/>
            <a:ext cx="635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/>
                <a:cs typeface="Arial"/>
              </a:rPr>
              <a:t>2.  “Try” to avoid letting your actor walk out of frame before you cut.</a:t>
            </a:r>
            <a:endParaRPr lang="en-US" b="1" i="1" dirty="0">
              <a:latin typeface="Arial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DAAE46-9DAC-7940-BB39-7BE3B347BCD2}"/>
              </a:ext>
            </a:extLst>
          </p:cNvPr>
          <p:cNvSpPr txBox="1"/>
          <p:nvPr/>
        </p:nvSpPr>
        <p:spPr>
          <a:xfrm>
            <a:off x="1397000" y="4029280"/>
            <a:ext cx="635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/>
                <a:cs typeface="Arial"/>
              </a:rPr>
              <a:t>* This is not a </a:t>
            </a:r>
            <a:r>
              <a:rPr lang="en-US" b="1" i="1" dirty="0">
                <a:latin typeface="Arial"/>
                <a:cs typeface="Arial"/>
              </a:rPr>
              <a:t>bad </a:t>
            </a:r>
            <a:r>
              <a:rPr lang="en-US" b="1" dirty="0">
                <a:latin typeface="Arial"/>
                <a:cs typeface="Arial"/>
              </a:rPr>
              <a:t>thing, however, letting your actor walk out of frame usually indicates the passing of time, which could defeat the purpose of Matching on Action (which is to create fluid </a:t>
            </a:r>
            <a:r>
              <a:rPr lang="en-US" b="1" dirty="0">
                <a:cs typeface="Arial"/>
              </a:rPr>
              <a:t>movement and, to a degree,  </a:t>
            </a:r>
            <a:r>
              <a:rPr lang="en-US" b="1" i="1" dirty="0">
                <a:latin typeface="Arial"/>
                <a:cs typeface="Arial"/>
              </a:rPr>
              <a:t>time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u="sng" dirty="0">
                <a:latin typeface="Arial"/>
                <a:cs typeface="Arial"/>
              </a:rPr>
              <a:t>within</a:t>
            </a:r>
            <a:r>
              <a:rPr lang="en-US" b="1" dirty="0">
                <a:latin typeface="Arial"/>
                <a:cs typeface="Arial"/>
              </a:rPr>
              <a:t> a scene.).</a:t>
            </a:r>
          </a:p>
        </p:txBody>
      </p:sp>
    </p:spTree>
    <p:extLst>
      <p:ext uri="{BB962C8B-B14F-4D97-AF65-F5344CB8AC3E}">
        <p14:creationId xmlns:p14="http://schemas.microsoft.com/office/powerpoint/2010/main" val="3988747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6448" y="1538474"/>
            <a:ext cx="20165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Black"/>
                <a:cs typeface="Arial Black"/>
              </a:rPr>
              <a:t>Match 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440161" y="2067968"/>
            <a:ext cx="4122180" cy="1833308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  <a:sp3d>
            <a:bevelT prst="relaxedInset"/>
          </a:sp3d>
        </p:spPr>
        <p:txBody>
          <a:bodyPr wrap="none" lIns="91440" tIns="45720" rIns="91440" bIns="45720">
            <a:prstTxWarp prst="textArchUp">
              <a:avLst>
                <a:gd name="adj" fmla="val 12499712"/>
              </a:avLst>
            </a:prstTxWarp>
            <a:spAutoFit/>
            <a:sp3d extrusionH="57150">
              <a:bevelT w="38100" h="0" prst="slope"/>
              <a:bevelB w="38100" h="19050" prst="slope"/>
            </a:sp3d>
          </a:bodyPr>
          <a:lstStyle/>
          <a:p>
            <a:pPr algn="ctr"/>
            <a:r>
              <a:rPr lang="en-US" sz="5400" b="1" i="1" spc="0" dirty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59944" dist="304800" dir="9240000" sx="83000" sy="83000" kx="2700000" rotWithShape="0">
                    <a:prstClr val="black">
                      <a:alpha val="32000"/>
                    </a:prstClr>
                  </a:outerShdw>
                </a:effectLst>
              </a:rPr>
              <a:t>Action?</a:t>
            </a:r>
          </a:p>
        </p:txBody>
      </p:sp>
      <p:sp>
        <p:nvSpPr>
          <p:cNvPr id="7" name="Rectangle 6"/>
          <p:cNvSpPr/>
          <p:nvPr/>
        </p:nvSpPr>
        <p:spPr>
          <a:xfrm rot="20404983">
            <a:off x="-240562" y="1157177"/>
            <a:ext cx="4122180" cy="35420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9434866"/>
              </a:avLst>
            </a:prstTxWarp>
            <a:spAutoFit/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en-US" sz="3200" b="1" i="1" spc="0" dirty="0">
                <a:ln w="12700">
                  <a:solidFill>
                    <a:schemeClr val="tx1"/>
                  </a:solidFill>
                  <a:prstDash val="solid"/>
                </a:ln>
                <a:effectLst/>
              </a:rPr>
              <a:t>How to...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F0AB512-A69F-B646-801F-35FD347319CF}"/>
              </a:ext>
            </a:extLst>
          </p:cNvPr>
          <p:cNvSpPr txBox="1"/>
          <p:nvPr/>
        </p:nvSpPr>
        <p:spPr>
          <a:xfrm>
            <a:off x="1397000" y="3042686"/>
            <a:ext cx="635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/>
                <a:cs typeface="Arial"/>
              </a:rPr>
              <a:t>3.  When an actor is walking across the screen, try to avoid letting the actor cross so much, we see the back of their head.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DAAB6E-A0E0-F34E-95E5-79F3BF067AE9}"/>
              </a:ext>
            </a:extLst>
          </p:cNvPr>
          <p:cNvSpPr txBox="1"/>
          <p:nvPr/>
        </p:nvSpPr>
        <p:spPr>
          <a:xfrm>
            <a:off x="1397000" y="4254911"/>
            <a:ext cx="635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solidFill>
                  <a:srgbClr val="FF0000"/>
                </a:solidFill>
                <a:latin typeface="Arial"/>
                <a:cs typeface="Arial"/>
              </a:rPr>
              <a:t>Example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3C071D-67EB-7F42-AB02-3CC7E98AB12A}"/>
              </a:ext>
            </a:extLst>
          </p:cNvPr>
          <p:cNvSpPr txBox="1"/>
          <p:nvPr/>
        </p:nvSpPr>
        <p:spPr>
          <a:xfrm>
            <a:off x="1397000" y="5213887"/>
            <a:ext cx="635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/>
                <a:cs typeface="Arial"/>
              </a:rPr>
              <a:t>* This is technically a direction change anyway </a:t>
            </a:r>
            <a:r>
              <a:rPr lang="en-US" b="1" dirty="0">
                <a:latin typeface="Arial"/>
                <a:cs typeface="Arial"/>
                <a:sym typeface="Wingdings" pitchFamily="2" charset="2"/>
              </a:rPr>
              <a:t>:)</a:t>
            </a:r>
            <a:endParaRPr lang="en-US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357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5857" y="1753920"/>
            <a:ext cx="8908143" cy="399126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  <a:sp3d>
            <a:bevelT prst="relaxedInset"/>
          </a:sp3d>
        </p:spPr>
        <p:txBody>
          <a:bodyPr wrap="none" lIns="91440" tIns="45720" rIns="91440" bIns="45720">
            <a:prstTxWarp prst="textArchUp">
              <a:avLst>
                <a:gd name="adj" fmla="val 5792383"/>
              </a:avLst>
            </a:prstTxWarp>
            <a:spAutoFit/>
            <a:sp3d extrusionH="57150">
              <a:bevelT w="38100" h="0" prst="slope"/>
              <a:bevelB w="38100" h="19050" prst="slope"/>
            </a:sp3d>
          </a:bodyPr>
          <a:lstStyle/>
          <a:p>
            <a:pPr algn="ctr"/>
            <a:r>
              <a:rPr lang="en-US" sz="4000" b="1" i="1" spc="0" dirty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59944" dist="304800" dir="9240000" sx="83000" sy="83000" kx="2700000" rotWithShape="0">
                    <a:prstClr val="black">
                      <a:alpha val="32000"/>
                    </a:prstClr>
                  </a:outerShdw>
                </a:effectLst>
              </a:rPr>
              <a:t>Additional Tips</a:t>
            </a:r>
            <a:r>
              <a:rPr lang="is-IS" sz="4000" b="1" i="1" spc="0" dirty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59944" dist="304800" dir="9240000" sx="83000" sy="83000" kx="2700000" rotWithShape="0">
                    <a:prstClr val="black">
                      <a:alpha val="32000"/>
                    </a:prstClr>
                  </a:outerShdw>
                </a:effectLst>
              </a:rPr>
              <a:t>…</a:t>
            </a:r>
            <a:endParaRPr lang="en-US" sz="4000" b="1" i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59944" dist="304800" dir="9240000" sx="83000" sy="83000" kx="2700000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1857" y="2963213"/>
            <a:ext cx="6350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/>
                <a:cs typeface="Arial"/>
              </a:rPr>
              <a:t>-The action in one shot does not always have to pick up exactly where the action in the shot before it left off</a:t>
            </a:r>
          </a:p>
          <a:p>
            <a:r>
              <a:rPr lang="en-US" b="1" dirty="0">
                <a:latin typeface="Arial"/>
                <a:cs typeface="Arial"/>
              </a:rPr>
              <a:t>	</a:t>
            </a:r>
          </a:p>
          <a:p>
            <a:r>
              <a:rPr lang="en-US" b="1" dirty="0">
                <a:latin typeface="Arial"/>
                <a:cs typeface="Arial"/>
              </a:rPr>
              <a:t>	-In many action scenes the editor will take 	several frames of action off in between shots.  	</a:t>
            </a:r>
          </a:p>
          <a:p>
            <a:r>
              <a:rPr lang="en-US" b="1" dirty="0">
                <a:latin typeface="Arial"/>
                <a:cs typeface="Arial"/>
              </a:rPr>
              <a:t>	-This helps create the illusion that the action in 	the scene is happening at a much faster pace 	than it did in real life.</a:t>
            </a:r>
          </a:p>
        </p:txBody>
      </p:sp>
    </p:spTree>
    <p:extLst>
      <p:ext uri="{BB962C8B-B14F-4D97-AF65-F5344CB8AC3E}">
        <p14:creationId xmlns:p14="http://schemas.microsoft.com/office/powerpoint/2010/main" val="1455196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1066" y="2521412"/>
            <a:ext cx="75313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cs typeface="Arial"/>
              </a:rPr>
              <a:t>Most Match on Action cuts occur within a scene, but some take place between scenes (</a:t>
            </a:r>
            <a:r>
              <a:rPr lang="en-US" b="1" i="1" dirty="0">
                <a:cs typeface="Arial"/>
              </a:rPr>
              <a:t>This is known as a </a:t>
            </a:r>
            <a:r>
              <a:rPr lang="en-US" b="1" i="1" u="sng" dirty="0">
                <a:cs typeface="Arial"/>
              </a:rPr>
              <a:t>Match Cut</a:t>
            </a:r>
            <a:r>
              <a:rPr lang="en-US" b="1" dirty="0">
                <a:cs typeface="Arial"/>
              </a:rPr>
              <a:t>) (i.e.- Stanley Kubrick’s </a:t>
            </a:r>
            <a:r>
              <a:rPr lang="en-US" b="1" i="1" dirty="0">
                <a:cs typeface="Arial"/>
              </a:rPr>
              <a:t>2001: A Space Odyssey).</a:t>
            </a:r>
            <a:endParaRPr lang="en-US" b="1" dirty="0">
              <a:cs typeface="Arial"/>
            </a:endParaRPr>
          </a:p>
        </p:txBody>
      </p:sp>
      <p:pic>
        <p:nvPicPr>
          <p:cNvPr id="5" name="Picture 4" descr="MatchCut.jp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557" y="3738308"/>
            <a:ext cx="2567914" cy="28700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97097" y="1034264"/>
            <a:ext cx="26798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 Black"/>
                <a:cs typeface="Arial Black"/>
              </a:rPr>
              <a:t>Something worth</a:t>
            </a:r>
          </a:p>
        </p:txBody>
      </p:sp>
      <p:sp>
        <p:nvSpPr>
          <p:cNvPr id="7" name="Rectangle 6"/>
          <p:cNvSpPr/>
          <p:nvPr/>
        </p:nvSpPr>
        <p:spPr>
          <a:xfrm>
            <a:off x="2943735" y="1852855"/>
            <a:ext cx="2780479" cy="901047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  <a:sp3d>
            <a:bevelT prst="relaxedInset"/>
          </a:sp3d>
        </p:spPr>
        <p:txBody>
          <a:bodyPr wrap="none" lIns="91440" tIns="45720" rIns="91440" bIns="45720">
            <a:prstTxWarp prst="textArchUp">
              <a:avLst>
                <a:gd name="adj" fmla="val 12499712"/>
              </a:avLst>
            </a:prstTxWarp>
            <a:spAutoFit/>
            <a:sp3d extrusionH="57150">
              <a:bevelT w="38100" h="0" prst="slope"/>
              <a:bevelB w="38100" h="19050" prst="slope"/>
            </a:sp3d>
          </a:bodyPr>
          <a:lstStyle/>
          <a:p>
            <a:pPr algn="ctr"/>
            <a:r>
              <a:rPr lang="en-US" sz="6000" b="1" i="1" dirty="0">
                <a:ln w="12700">
                  <a:solidFill>
                    <a:srgbClr val="FF66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59944" dist="304800" dir="9240000" sx="83000" sy="83000" kx="2700000" rotWithShape="0">
                    <a:prstClr val="black">
                      <a:alpha val="32000"/>
                    </a:prstClr>
                  </a:outerShdw>
                </a:effectLst>
              </a:rPr>
              <a:t>Noting</a:t>
            </a:r>
            <a:endParaRPr lang="en-US" sz="6000" b="1" i="1" spc="0" dirty="0">
              <a:ln w="12700">
                <a:solidFill>
                  <a:srgbClr val="FF6600"/>
                </a:solidFill>
                <a:prstDash val="solid"/>
              </a:ln>
              <a:solidFill>
                <a:srgbClr val="FF6600"/>
              </a:solidFill>
              <a:effectLst>
                <a:outerShdw blurRad="59944" dist="304800" dir="9240000" sx="83000" sy="83000" kx="2700000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2164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24857" y="880906"/>
            <a:ext cx="74385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2001: A Space Odyssey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24857" y="1401592"/>
            <a:ext cx="74385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Fast and Furious 6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24857" y="1984272"/>
            <a:ext cx="74385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Cuts and Transitions 101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6800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798</TotalTime>
  <Words>342</Words>
  <Application>Microsoft Macintosh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Arial Black</vt:lpstr>
      <vt:lpstr>Clarity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Rowland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Allen</dc:creator>
  <cp:lastModifiedBy>Matthew Trueba</cp:lastModifiedBy>
  <cp:revision>43</cp:revision>
  <dcterms:created xsi:type="dcterms:W3CDTF">2016-01-12T17:46:59Z</dcterms:created>
  <dcterms:modified xsi:type="dcterms:W3CDTF">2020-03-09T21:24:08Z</dcterms:modified>
</cp:coreProperties>
</file>